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1" r:id="rId3"/>
    <p:sldId id="257" r:id="rId4"/>
    <p:sldId id="264" r:id="rId5"/>
    <p:sldId id="265" r:id="rId6"/>
    <p:sldId id="266" r:id="rId7"/>
    <p:sldId id="258" r:id="rId8"/>
    <p:sldId id="259" r:id="rId9"/>
    <p:sldId id="260" r:id="rId10"/>
    <p:sldId id="261" r:id="rId11"/>
    <p:sldId id="262" r:id="rId12"/>
    <p:sldId id="263"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pl-PL"/>
              <a:t>Kliknij, aby edytować styl</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2/5/2024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2/5/2024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2/5/2024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2/5/2024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pl-PL"/>
              <a:t>Kliknij, aby edytować styl</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3E5059C3-6A89-4494-99FF-5A4D6FFD50EB}" type="datetimeFigureOut">
              <a:rPr lang="en-US" dirty="0"/>
              <a:t>2/5/2024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pl-PL"/>
              <a:t>Kliknij, aby edytować styl</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2/5/2024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pl-PL"/>
              <a:t>Kliknij, aby edytować styl</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2609285" y="2851331"/>
            <a:ext cx="3893623" cy="3071434"/>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666635" y="2851331"/>
            <a:ext cx="3899798" cy="3071434"/>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2/5/2024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2/5/2024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2/5/2024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pl-PL"/>
              <a:t>Kliknij, aby edytować styl</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37D525BB-DA17-4BA0-B3C8-3AC3ABC827E6}" type="datetimeFigureOut">
              <a:rPr lang="en-US" dirty="0"/>
              <a:t>2/5/2024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B16C4C9A-3960-41CF-A4E9-2A8FB932454B}" type="datetimeFigureOut">
              <a:rPr lang="en-US" dirty="0"/>
              <a:t>2/5/2024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2/5/2024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E9A3D8-38C2-4B66-BB2A-B0A71228442E}"/>
              </a:ext>
            </a:extLst>
          </p:cNvPr>
          <p:cNvSpPr>
            <a:spLocks noGrp="1"/>
          </p:cNvSpPr>
          <p:nvPr>
            <p:ph type="ctrTitle"/>
          </p:nvPr>
        </p:nvSpPr>
        <p:spPr>
          <a:xfrm>
            <a:off x="1500326" y="347595"/>
            <a:ext cx="5892701" cy="5349963"/>
          </a:xfrm>
        </p:spPr>
        <p:txBody>
          <a:bodyPr>
            <a:normAutofit fontScale="90000"/>
          </a:bodyPr>
          <a:lstStyle/>
          <a:p>
            <a:r>
              <a:rPr lang="uk-UA" sz="4000" dirty="0">
                <a:solidFill>
                  <a:schemeClr val="accent1">
                    <a:lumMod val="75000"/>
                  </a:schemeClr>
                </a:solidFill>
              </a:rPr>
              <a:t>Керування знахідним відмінком у посібнику </a:t>
            </a:r>
            <a:br>
              <a:rPr lang="pl-PL" sz="4000" dirty="0">
                <a:solidFill>
                  <a:schemeClr val="accent1">
                    <a:lumMod val="75000"/>
                  </a:schemeClr>
                </a:solidFill>
              </a:rPr>
            </a:br>
            <a:r>
              <a:rPr lang="uk-UA" sz="4000" dirty="0">
                <a:solidFill>
                  <a:schemeClr val="accent1">
                    <a:lumMod val="75000"/>
                  </a:schemeClr>
                </a:solidFill>
              </a:rPr>
              <a:t>з польського синтаксису для українців</a:t>
            </a:r>
            <a:br>
              <a:rPr lang="pl-PL" sz="4000" dirty="0"/>
            </a:br>
            <a:br>
              <a:rPr lang="pl-PL" sz="4000" dirty="0"/>
            </a:br>
            <a:r>
              <a:rPr lang="pl-PL" sz="4000" dirty="0"/>
              <a:t>Rekcja biernikowa </a:t>
            </a:r>
            <a:br>
              <a:rPr lang="pl-PL" sz="4000" dirty="0"/>
            </a:br>
            <a:r>
              <a:rPr lang="pl-PL" sz="4000" dirty="0"/>
              <a:t>w poradniku z zakresu polskiej składni </a:t>
            </a:r>
            <a:br>
              <a:rPr lang="pl-PL" sz="4000" dirty="0"/>
            </a:br>
            <a:r>
              <a:rPr lang="pl-PL" sz="4000" dirty="0"/>
              <a:t>dla Ukraińców</a:t>
            </a:r>
            <a:br>
              <a:rPr lang="pl-PL" sz="4000" dirty="0"/>
            </a:br>
            <a:br>
              <a:rPr lang="pl-PL" sz="4000" dirty="0"/>
            </a:br>
            <a:r>
              <a:rPr lang="uk-UA" sz="2700" dirty="0"/>
              <a:t>Алла Кравчук, ЛНУ імені Івана Франка</a:t>
            </a:r>
            <a:br>
              <a:rPr lang="pl-PL" sz="2700" dirty="0"/>
            </a:br>
            <a:r>
              <a:rPr lang="uk-UA" dirty="0"/>
              <a:t> </a:t>
            </a:r>
            <a:br>
              <a:rPr lang="pl-PL" dirty="0"/>
            </a:br>
            <a:endParaRPr lang="pl-PL" dirty="0"/>
          </a:p>
        </p:txBody>
      </p:sp>
      <p:sp>
        <p:nvSpPr>
          <p:cNvPr id="3" name="Podtytuł 2">
            <a:extLst>
              <a:ext uri="{FF2B5EF4-FFF2-40B4-BE49-F238E27FC236}">
                <a16:creationId xmlns:a16="http://schemas.microsoft.com/office/drawing/2014/main" id="{E62A29E9-83A4-425F-B047-F1840C728226}"/>
              </a:ext>
            </a:extLst>
          </p:cNvPr>
          <p:cNvSpPr>
            <a:spLocks noGrp="1"/>
          </p:cNvSpPr>
          <p:nvPr>
            <p:ph type="subTitle" idx="1"/>
          </p:nvPr>
        </p:nvSpPr>
        <p:spPr>
          <a:xfrm>
            <a:off x="2388094" y="347595"/>
            <a:ext cx="5892701" cy="6053206"/>
          </a:xfrm>
        </p:spPr>
        <p:txBody>
          <a:bodyPr/>
          <a:lstStyle/>
          <a:p>
            <a:r>
              <a:rPr lang="pl-PL" dirty="0"/>
              <a:t> </a:t>
            </a:r>
          </a:p>
          <a:p>
            <a:endParaRPr lang="pl-PL" dirty="0"/>
          </a:p>
          <a:p>
            <a:r>
              <a:rPr lang="uk-UA" dirty="0"/>
              <a:t> </a:t>
            </a:r>
            <a:endParaRPr lang="pl-PL" dirty="0"/>
          </a:p>
        </p:txBody>
      </p:sp>
      <p:pic>
        <p:nvPicPr>
          <p:cNvPr id="8" name="Obraz 7">
            <a:extLst>
              <a:ext uri="{FF2B5EF4-FFF2-40B4-BE49-F238E27FC236}">
                <a16:creationId xmlns:a16="http://schemas.microsoft.com/office/drawing/2014/main" id="{533BC419-E383-4F11-B96A-1262C6E9B15E}"/>
              </a:ext>
            </a:extLst>
          </p:cNvPr>
          <p:cNvPicPr>
            <a:picLocks noChangeAspect="1"/>
          </p:cNvPicPr>
          <p:nvPr/>
        </p:nvPicPr>
        <p:blipFill>
          <a:blip r:embed="rId2"/>
          <a:stretch>
            <a:fillRect/>
          </a:stretch>
        </p:blipFill>
        <p:spPr>
          <a:xfrm>
            <a:off x="8966447" y="5634047"/>
            <a:ext cx="3225553" cy="1223953"/>
          </a:xfrm>
          <a:prstGeom prst="rect">
            <a:avLst/>
          </a:prstGeom>
        </p:spPr>
      </p:pic>
      <p:pic>
        <p:nvPicPr>
          <p:cNvPr id="4" name="Obraz 3">
            <a:extLst>
              <a:ext uri="{FF2B5EF4-FFF2-40B4-BE49-F238E27FC236}">
                <a16:creationId xmlns:a16="http://schemas.microsoft.com/office/drawing/2014/main" id="{DA5BAC0D-0CD1-44E4-805F-2747E61D7169}"/>
              </a:ext>
            </a:extLst>
          </p:cNvPr>
          <p:cNvPicPr>
            <a:picLocks noChangeAspect="1"/>
          </p:cNvPicPr>
          <p:nvPr/>
        </p:nvPicPr>
        <p:blipFill>
          <a:blip r:embed="rId3"/>
          <a:stretch>
            <a:fillRect/>
          </a:stretch>
        </p:blipFill>
        <p:spPr>
          <a:xfrm>
            <a:off x="9606826" y="3636412"/>
            <a:ext cx="1944793" cy="1828959"/>
          </a:xfrm>
          <a:prstGeom prst="rect">
            <a:avLst/>
          </a:prstGeom>
        </p:spPr>
      </p:pic>
    </p:spTree>
    <p:extLst>
      <p:ext uri="{BB962C8B-B14F-4D97-AF65-F5344CB8AC3E}">
        <p14:creationId xmlns:p14="http://schemas.microsoft.com/office/powerpoint/2010/main" val="873392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C67123-A645-4DDA-A64F-3897645F607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2C3471D-837D-4E99-AEA8-01067BD6F489}"/>
              </a:ext>
            </a:extLst>
          </p:cNvPr>
          <p:cNvSpPr>
            <a:spLocks noGrp="1"/>
          </p:cNvSpPr>
          <p:nvPr>
            <p:ph idx="1"/>
          </p:nvPr>
        </p:nvSpPr>
        <p:spPr>
          <a:xfrm>
            <a:off x="1038687" y="2476870"/>
            <a:ext cx="10271464" cy="3573073"/>
          </a:xfrm>
        </p:spPr>
        <p:txBody>
          <a:bodyPr/>
          <a:lstStyle/>
          <a:p>
            <a:r>
              <a:rPr lang="pl-PL" dirty="0"/>
              <a:t>uznawać za kogo (za autorytet), za co (za błąd)  – </a:t>
            </a:r>
            <a:r>
              <a:rPr lang="uk-UA" dirty="0"/>
              <a:t>визнавати / вважати ким (авторитетом), вважати чим (помилкою),</a:t>
            </a:r>
          </a:p>
          <a:p>
            <a:r>
              <a:rPr lang="pl-PL" dirty="0"/>
              <a:t>uważać za kogo (za przyjaciela), za co (za barbarzyństwo) – </a:t>
            </a:r>
            <a:r>
              <a:rPr lang="uk-UA" dirty="0"/>
              <a:t>вважати ким (другом), чим (варварством), </a:t>
            </a:r>
          </a:p>
          <a:p>
            <a:r>
              <a:rPr lang="pl-PL" dirty="0"/>
              <a:t>wybierać na kogo (na posła) – </a:t>
            </a:r>
            <a:r>
              <a:rPr lang="uk-UA" dirty="0"/>
              <a:t>обирати ким (депутатом),</a:t>
            </a:r>
          </a:p>
          <a:p>
            <a:r>
              <a:rPr lang="pl-PL" dirty="0"/>
              <a:t>zgłaszać się na kogo (na ochotnika) – </a:t>
            </a:r>
            <a:r>
              <a:rPr lang="uk-UA" dirty="0"/>
              <a:t>зголошуватися ким (добровольцем),</a:t>
            </a:r>
          </a:p>
          <a:p>
            <a:endParaRPr lang="pl-PL" dirty="0"/>
          </a:p>
        </p:txBody>
      </p:sp>
      <p:pic>
        <p:nvPicPr>
          <p:cNvPr id="4" name="Obraz 3">
            <a:extLst>
              <a:ext uri="{FF2B5EF4-FFF2-40B4-BE49-F238E27FC236}">
                <a16:creationId xmlns:a16="http://schemas.microsoft.com/office/drawing/2014/main" id="{3093DCEE-B490-4432-9CB3-4311B65A3B17}"/>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A6603942-FF89-4668-A9E8-690A30666D09}"/>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3332156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9AAA86-D70A-4928-973F-652C815AB589}"/>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AAFD5B3-4AEC-4251-AA34-32F154EB052F}"/>
              </a:ext>
            </a:extLst>
          </p:cNvPr>
          <p:cNvSpPr>
            <a:spLocks noGrp="1"/>
          </p:cNvSpPr>
          <p:nvPr>
            <p:ph idx="1"/>
          </p:nvPr>
        </p:nvSpPr>
        <p:spPr>
          <a:xfrm>
            <a:off x="994299" y="2201662"/>
            <a:ext cx="10386874" cy="3848282"/>
          </a:xfrm>
        </p:spPr>
        <p:txBody>
          <a:bodyPr/>
          <a:lstStyle/>
          <a:p>
            <a:r>
              <a:rPr lang="pl-PL" dirty="0"/>
              <a:t>wyposażać w co (w broń) – </a:t>
            </a:r>
            <a:r>
              <a:rPr lang="uk-UA" dirty="0"/>
              <a:t>забезпечувати чим (зброєю),</a:t>
            </a:r>
          </a:p>
          <a:p>
            <a:r>
              <a:rPr lang="pl-PL" dirty="0"/>
              <a:t>zaopatrzyć w co (w aparaturę) – </a:t>
            </a:r>
            <a:r>
              <a:rPr lang="uk-UA" dirty="0"/>
              <a:t>забезпечити чим (апаратурою),</a:t>
            </a:r>
          </a:p>
          <a:p>
            <a:r>
              <a:rPr lang="pl-PL" dirty="0"/>
              <a:t>uzupełnić o co (o komentarz) – </a:t>
            </a:r>
            <a:r>
              <a:rPr lang="uk-UA" dirty="0"/>
              <a:t>доповнити чим (коментарем),</a:t>
            </a:r>
          </a:p>
          <a:p>
            <a:r>
              <a:rPr lang="pl-PL" dirty="0"/>
              <a:t>bogaty w co (w witaminy) – </a:t>
            </a:r>
            <a:r>
              <a:rPr lang="uk-UA" dirty="0"/>
              <a:t>багатий чим (вітамінами), </a:t>
            </a:r>
            <a:r>
              <a:rPr lang="pl-PL" dirty="0">
                <a:solidFill>
                  <a:schemeClr val="bg2">
                    <a:lumMod val="50000"/>
                    <a:lumOff val="50000"/>
                  </a:schemeClr>
                </a:solidFill>
              </a:rPr>
              <a:t>ale i </a:t>
            </a:r>
            <a:r>
              <a:rPr lang="uk-UA" dirty="0">
                <a:solidFill>
                  <a:schemeClr val="bg2">
                    <a:lumMod val="50000"/>
                    <a:lumOff val="50000"/>
                  </a:schemeClr>
                </a:solidFill>
              </a:rPr>
              <a:t>на що </a:t>
            </a:r>
            <a:r>
              <a:rPr lang="pl-PL" dirty="0">
                <a:solidFill>
                  <a:schemeClr val="bg2">
                    <a:lumMod val="50000"/>
                    <a:lumOff val="50000"/>
                  </a:schemeClr>
                </a:solidFill>
              </a:rPr>
              <a:t>w niektórych kontekstach</a:t>
            </a:r>
            <a:r>
              <a:rPr lang="pl-PL" dirty="0"/>
              <a:t>,</a:t>
            </a:r>
          </a:p>
          <a:p>
            <a:r>
              <a:rPr lang="pl-PL" dirty="0"/>
              <a:t>dzielić między kogo (między pracowników) – </a:t>
            </a:r>
            <a:r>
              <a:rPr lang="uk-UA" dirty="0"/>
              <a:t>ділити, розподіляти між ким (між працівниками).</a:t>
            </a:r>
          </a:p>
          <a:p>
            <a:endParaRPr lang="pl-PL" dirty="0"/>
          </a:p>
        </p:txBody>
      </p:sp>
      <p:pic>
        <p:nvPicPr>
          <p:cNvPr id="4" name="Obraz 3">
            <a:extLst>
              <a:ext uri="{FF2B5EF4-FFF2-40B4-BE49-F238E27FC236}">
                <a16:creationId xmlns:a16="http://schemas.microsoft.com/office/drawing/2014/main" id="{D1C3AD17-AE09-48D8-B19A-FB178324FD24}"/>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7F5B07E8-E2B1-403B-9A35-460538DD7141}"/>
              </a:ext>
            </a:extLst>
          </p:cNvPr>
          <p:cNvPicPr>
            <a:picLocks noChangeAspect="1"/>
          </p:cNvPicPr>
          <p:nvPr/>
        </p:nvPicPr>
        <p:blipFill>
          <a:blip r:embed="rId3"/>
          <a:stretch>
            <a:fillRect/>
          </a:stretch>
        </p:blipFill>
        <p:spPr>
          <a:xfrm>
            <a:off x="10759419" y="1103472"/>
            <a:ext cx="1432684" cy="1347333"/>
          </a:xfrm>
          <a:prstGeom prst="rect">
            <a:avLst/>
          </a:prstGeom>
        </p:spPr>
      </p:pic>
    </p:spTree>
    <p:extLst>
      <p:ext uri="{BB962C8B-B14F-4D97-AF65-F5344CB8AC3E}">
        <p14:creationId xmlns:p14="http://schemas.microsoft.com/office/powerpoint/2010/main" val="3280141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2EC59F-53A1-4D74-93CB-A90F186E1AA0}"/>
              </a:ext>
            </a:extLst>
          </p:cNvPr>
          <p:cNvSpPr>
            <a:spLocks noGrp="1"/>
          </p:cNvSpPr>
          <p:nvPr>
            <p:ph type="title"/>
          </p:nvPr>
        </p:nvSpPr>
        <p:spPr/>
        <p:txBody>
          <a:bodyPr>
            <a:normAutofit fontScale="90000"/>
          </a:bodyPr>
          <a:lstStyle/>
          <a:p>
            <a:br>
              <a:rPr lang="pl-PL" dirty="0"/>
            </a:br>
            <a:r>
              <a:rPr lang="pl-PL" dirty="0"/>
              <a:t>Ukraińskie odpowiedniki w formie CELOWNIKA:</a:t>
            </a:r>
          </a:p>
        </p:txBody>
      </p:sp>
      <p:sp>
        <p:nvSpPr>
          <p:cNvPr id="3" name="Symbol zastępczy zawartości 2">
            <a:extLst>
              <a:ext uri="{FF2B5EF4-FFF2-40B4-BE49-F238E27FC236}">
                <a16:creationId xmlns:a16="http://schemas.microsoft.com/office/drawing/2014/main" id="{502A0F9D-D5BC-4874-BCA6-6FEBA2D2D769}"/>
              </a:ext>
            </a:extLst>
          </p:cNvPr>
          <p:cNvSpPr>
            <a:spLocks noGrp="1"/>
          </p:cNvSpPr>
          <p:nvPr>
            <p:ph idx="1"/>
          </p:nvPr>
        </p:nvSpPr>
        <p:spPr>
          <a:xfrm>
            <a:off x="985420" y="2112885"/>
            <a:ext cx="10360241" cy="3937059"/>
          </a:xfrm>
        </p:spPr>
        <p:txBody>
          <a:bodyPr/>
          <a:lstStyle/>
          <a:p>
            <a:r>
              <a:rPr lang="pl-PL" dirty="0"/>
              <a:t>komplementować kogo (przyjaciółkę) – </a:t>
            </a:r>
            <a:r>
              <a:rPr lang="uk-UA" dirty="0"/>
              <a:t>робити комплімент кому (подрузі), </a:t>
            </a:r>
          </a:p>
          <a:p>
            <a:r>
              <a:rPr lang="pl-PL" dirty="0"/>
              <a:t>kosztować kogo (kobietę) – </a:t>
            </a:r>
            <a:r>
              <a:rPr lang="uk-UA" dirty="0"/>
              <a:t>коштувало кому (жінці), </a:t>
            </a:r>
          </a:p>
          <a:p>
            <a:r>
              <a:rPr lang="pl-PL" dirty="0"/>
              <a:t>korcić kogo (chłopca) – </a:t>
            </a:r>
            <a:r>
              <a:rPr lang="uk-UA" dirty="0"/>
              <a:t>кортіти кому (хлопцеві),</a:t>
            </a:r>
          </a:p>
          <a:p>
            <a:r>
              <a:rPr lang="pl-PL" dirty="0"/>
              <a:t>wyrok na kogo (na gwałciciela) – </a:t>
            </a:r>
            <a:r>
              <a:rPr lang="uk-UA" dirty="0"/>
              <a:t>вирок кому (ґвалтівнику).</a:t>
            </a:r>
          </a:p>
          <a:p>
            <a:endParaRPr lang="pl-PL" dirty="0"/>
          </a:p>
        </p:txBody>
      </p:sp>
      <p:pic>
        <p:nvPicPr>
          <p:cNvPr id="4" name="Obraz 3">
            <a:extLst>
              <a:ext uri="{FF2B5EF4-FFF2-40B4-BE49-F238E27FC236}">
                <a16:creationId xmlns:a16="http://schemas.microsoft.com/office/drawing/2014/main" id="{5CA9BC12-070F-4B3F-8E51-828179732C58}"/>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B09CB0D6-2A76-4F52-9C32-F2AD3CD17FFB}"/>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3143409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C9F5E1-4C0D-40CA-A608-5E4A763AE714}"/>
              </a:ext>
            </a:extLst>
          </p:cNvPr>
          <p:cNvSpPr>
            <a:spLocks noGrp="1"/>
          </p:cNvSpPr>
          <p:nvPr>
            <p:ph type="title"/>
          </p:nvPr>
        </p:nvSpPr>
        <p:spPr/>
        <p:txBody>
          <a:bodyPr>
            <a:normAutofit fontScale="90000"/>
          </a:bodyPr>
          <a:lstStyle/>
          <a:p>
            <a:br>
              <a:rPr lang="pl-PL" dirty="0"/>
            </a:br>
            <a:r>
              <a:rPr lang="pl-PL" dirty="0"/>
              <a:t>Ukraińskie odpowiedniki w formie MIEJSCOWNIKA:</a:t>
            </a:r>
          </a:p>
        </p:txBody>
      </p:sp>
      <p:sp>
        <p:nvSpPr>
          <p:cNvPr id="3" name="Symbol zastępczy zawartości 2">
            <a:extLst>
              <a:ext uri="{FF2B5EF4-FFF2-40B4-BE49-F238E27FC236}">
                <a16:creationId xmlns:a16="http://schemas.microsoft.com/office/drawing/2014/main" id="{E69B5D4E-66A4-4D3F-83E3-A63086A36582}"/>
              </a:ext>
            </a:extLst>
          </p:cNvPr>
          <p:cNvSpPr>
            <a:spLocks noGrp="1"/>
          </p:cNvSpPr>
          <p:nvPr>
            <p:ph idx="1"/>
          </p:nvPr>
        </p:nvSpPr>
        <p:spPr>
          <a:xfrm>
            <a:off x="1051330" y="2379216"/>
            <a:ext cx="10303209" cy="4043591"/>
          </a:xfrm>
        </p:spPr>
        <p:txBody>
          <a:bodyPr>
            <a:normAutofit/>
          </a:bodyPr>
          <a:lstStyle/>
          <a:p>
            <a:r>
              <a:rPr lang="pl-PL" dirty="0"/>
              <a:t>obwiniać o co (o zdradę) – </a:t>
            </a:r>
            <a:r>
              <a:rPr lang="uk-UA" dirty="0"/>
              <a:t>звинувачувати в чому (у зраді),</a:t>
            </a:r>
          </a:p>
          <a:p>
            <a:r>
              <a:rPr lang="pl-PL" dirty="0"/>
              <a:t>oskarżać o co (o niekompetencję) – </a:t>
            </a:r>
            <a:r>
              <a:rPr lang="uk-UA" dirty="0"/>
              <a:t>звинувачувати в чому (у некомпетентності),</a:t>
            </a:r>
          </a:p>
          <a:p>
            <a:r>
              <a:rPr lang="pl-PL" dirty="0"/>
              <a:t>podejrzewać, podejrzenie o co (o korupcję) – </a:t>
            </a:r>
            <a:r>
              <a:rPr lang="uk-UA" dirty="0"/>
              <a:t>підозрювати, підозра в чому (в корупції),</a:t>
            </a:r>
          </a:p>
          <a:p>
            <a:r>
              <a:rPr lang="pl-PL" dirty="0"/>
              <a:t>nalegać na co (na spotkanie) – </a:t>
            </a:r>
            <a:r>
              <a:rPr lang="uk-UA" dirty="0"/>
              <a:t>наполягати на чому (на зустрічі),</a:t>
            </a:r>
          </a:p>
          <a:p>
            <a:r>
              <a:rPr lang="pl-PL" dirty="0"/>
              <a:t>wątpić w co (w czyjąś szczerość) – </a:t>
            </a:r>
            <a:r>
              <a:rPr lang="uk-UA" dirty="0"/>
              <a:t>сумніватися в чому (в чиїйсь щирості),</a:t>
            </a:r>
          </a:p>
          <a:p>
            <a:r>
              <a:rPr lang="pl-PL" dirty="0"/>
              <a:t>trzymać za co (za słowo) – </a:t>
            </a:r>
            <a:r>
              <a:rPr lang="uk-UA" dirty="0"/>
              <a:t>тримати на чому (на слові).</a:t>
            </a:r>
          </a:p>
          <a:p>
            <a:endParaRPr lang="pl-PL" dirty="0"/>
          </a:p>
        </p:txBody>
      </p:sp>
      <p:pic>
        <p:nvPicPr>
          <p:cNvPr id="4" name="Obraz 3">
            <a:extLst>
              <a:ext uri="{FF2B5EF4-FFF2-40B4-BE49-F238E27FC236}">
                <a16:creationId xmlns:a16="http://schemas.microsoft.com/office/drawing/2014/main" id="{C72BDDFC-0641-4425-A31A-192429712C1B}"/>
              </a:ext>
            </a:extLst>
          </p:cNvPr>
          <p:cNvPicPr>
            <a:picLocks noChangeAspect="1"/>
          </p:cNvPicPr>
          <p:nvPr/>
        </p:nvPicPr>
        <p:blipFill>
          <a:blip r:embed="rId2"/>
          <a:stretch>
            <a:fillRect/>
          </a:stretch>
        </p:blipFill>
        <p:spPr>
          <a:xfrm>
            <a:off x="9418165" y="0"/>
            <a:ext cx="2908044" cy="1103472"/>
          </a:xfrm>
          <a:prstGeom prst="rect">
            <a:avLst/>
          </a:prstGeom>
        </p:spPr>
      </p:pic>
      <p:pic>
        <p:nvPicPr>
          <p:cNvPr id="5" name="Obraz 4">
            <a:extLst>
              <a:ext uri="{FF2B5EF4-FFF2-40B4-BE49-F238E27FC236}">
                <a16:creationId xmlns:a16="http://schemas.microsoft.com/office/drawing/2014/main" id="{C2CE2125-4C11-457E-B681-7E5514795DAE}"/>
              </a:ext>
            </a:extLst>
          </p:cNvPr>
          <p:cNvPicPr>
            <a:picLocks noChangeAspect="1"/>
          </p:cNvPicPr>
          <p:nvPr/>
        </p:nvPicPr>
        <p:blipFill>
          <a:blip r:embed="rId3"/>
          <a:stretch>
            <a:fillRect/>
          </a:stretch>
        </p:blipFill>
        <p:spPr>
          <a:xfrm>
            <a:off x="10893525" y="1103472"/>
            <a:ext cx="1432684" cy="1347333"/>
          </a:xfrm>
          <a:prstGeom prst="rect">
            <a:avLst/>
          </a:prstGeom>
        </p:spPr>
      </p:pic>
    </p:spTree>
    <p:extLst>
      <p:ext uri="{BB962C8B-B14F-4D97-AF65-F5344CB8AC3E}">
        <p14:creationId xmlns:p14="http://schemas.microsoft.com/office/powerpoint/2010/main" val="2637094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F21046-E34D-413C-A9FC-0E1C355E0FEA}"/>
              </a:ext>
            </a:extLst>
          </p:cNvPr>
          <p:cNvSpPr>
            <a:spLocks noGrp="1"/>
          </p:cNvSpPr>
          <p:nvPr>
            <p:ph type="title"/>
          </p:nvPr>
        </p:nvSpPr>
        <p:spPr/>
        <p:txBody>
          <a:bodyPr>
            <a:normAutofit fontScale="90000"/>
          </a:bodyPr>
          <a:lstStyle/>
          <a:p>
            <a:br>
              <a:rPr lang="pl-PL" dirty="0"/>
            </a:br>
            <a:r>
              <a:rPr lang="pl-PL" dirty="0"/>
              <a:t>Ukraińskie odpowiedniki w formie DOPEŁNIACZA:</a:t>
            </a:r>
          </a:p>
        </p:txBody>
      </p:sp>
      <p:sp>
        <p:nvSpPr>
          <p:cNvPr id="3" name="Symbol zastępczy zawartości 2">
            <a:extLst>
              <a:ext uri="{FF2B5EF4-FFF2-40B4-BE49-F238E27FC236}">
                <a16:creationId xmlns:a16="http://schemas.microsoft.com/office/drawing/2014/main" id="{8D362A18-09BF-46CF-9D76-3DB5CC5E2734}"/>
              </a:ext>
            </a:extLst>
          </p:cNvPr>
          <p:cNvSpPr>
            <a:spLocks noGrp="1"/>
          </p:cNvSpPr>
          <p:nvPr>
            <p:ph idx="1"/>
          </p:nvPr>
        </p:nvSpPr>
        <p:spPr>
          <a:xfrm>
            <a:off x="976544" y="2334827"/>
            <a:ext cx="10369118" cy="3715116"/>
          </a:xfrm>
        </p:spPr>
        <p:txBody>
          <a:bodyPr/>
          <a:lstStyle/>
          <a:p>
            <a:r>
              <a:rPr lang="pl-PL" dirty="0"/>
              <a:t>odradzać co (ryzykowny zabieg) – </a:t>
            </a:r>
            <a:r>
              <a:rPr lang="uk-UA" dirty="0"/>
              <a:t>відмовляти від чого (від ризикованої операції),</a:t>
            </a:r>
          </a:p>
          <a:p>
            <a:r>
              <a:rPr lang="pl-PL" dirty="0"/>
              <a:t>otwarty na kogo (na ludzi) – </a:t>
            </a:r>
            <a:r>
              <a:rPr lang="uk-UA" dirty="0"/>
              <a:t>відкритий до кого (до людей),</a:t>
            </a:r>
          </a:p>
          <a:p>
            <a:r>
              <a:rPr lang="pl-PL" dirty="0"/>
              <a:t>dolatywać kogo (nas) – </a:t>
            </a:r>
            <a:r>
              <a:rPr lang="uk-UA" dirty="0"/>
              <a:t>долітати / долинати до кого (до нас),</a:t>
            </a:r>
          </a:p>
          <a:p>
            <a:r>
              <a:rPr lang="pl-PL" dirty="0"/>
              <a:t>brać pod co (pod uwagę) – </a:t>
            </a:r>
            <a:r>
              <a:rPr lang="uk-UA" dirty="0"/>
              <a:t>брати до чого (до уваги)</a:t>
            </a:r>
            <a:r>
              <a:rPr lang="pl-PL" dirty="0"/>
              <a:t>.</a:t>
            </a:r>
            <a:endParaRPr lang="uk-UA" dirty="0"/>
          </a:p>
          <a:p>
            <a:endParaRPr lang="pl-PL" dirty="0"/>
          </a:p>
        </p:txBody>
      </p:sp>
      <p:pic>
        <p:nvPicPr>
          <p:cNvPr id="4" name="Obraz 3">
            <a:extLst>
              <a:ext uri="{FF2B5EF4-FFF2-40B4-BE49-F238E27FC236}">
                <a16:creationId xmlns:a16="http://schemas.microsoft.com/office/drawing/2014/main" id="{99C9110E-F1DB-460B-A13C-33AA755AB9BB}"/>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8591A164-C3E7-455E-9B44-A7A19A1001CE}"/>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1365462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613D2E-3332-4637-A9F8-EB97368D6C03}"/>
              </a:ext>
            </a:extLst>
          </p:cNvPr>
          <p:cNvSpPr>
            <a:spLocks noGrp="1"/>
          </p:cNvSpPr>
          <p:nvPr>
            <p:ph type="title"/>
          </p:nvPr>
        </p:nvSpPr>
        <p:spPr/>
        <p:txBody>
          <a:bodyPr>
            <a:normAutofit fontScale="90000"/>
          </a:bodyPr>
          <a:lstStyle/>
          <a:p>
            <a:br>
              <a:rPr lang="pl-PL" dirty="0"/>
            </a:br>
            <a:r>
              <a:rPr lang="pl-PL" dirty="0"/>
              <a:t>BIERNIK w obu językach, ale różne PRZYIMKI</a:t>
            </a:r>
          </a:p>
        </p:txBody>
      </p:sp>
      <p:sp>
        <p:nvSpPr>
          <p:cNvPr id="3" name="Symbol zastępczy zawartości 2">
            <a:extLst>
              <a:ext uri="{FF2B5EF4-FFF2-40B4-BE49-F238E27FC236}">
                <a16:creationId xmlns:a16="http://schemas.microsoft.com/office/drawing/2014/main" id="{9EDCCBFB-B1C6-46ED-833C-8810627A84EF}"/>
              </a:ext>
            </a:extLst>
          </p:cNvPr>
          <p:cNvSpPr>
            <a:spLocks noGrp="1"/>
          </p:cNvSpPr>
          <p:nvPr>
            <p:ph idx="1"/>
          </p:nvPr>
        </p:nvSpPr>
        <p:spPr/>
        <p:txBody>
          <a:bodyPr>
            <a:normAutofit/>
          </a:bodyPr>
          <a:lstStyle/>
          <a:p>
            <a:pPr marL="0" indent="0">
              <a:buNone/>
            </a:pPr>
            <a:r>
              <a:rPr lang="pl-PL" sz="2800" dirty="0"/>
              <a:t>Polskiemu przyimkowi </a:t>
            </a:r>
            <a:r>
              <a:rPr lang="pl-PL" sz="2800" dirty="0">
                <a:solidFill>
                  <a:schemeClr val="tx2">
                    <a:lumMod val="50000"/>
                  </a:schemeClr>
                </a:solidFill>
              </a:rPr>
              <a:t>o</a:t>
            </a:r>
            <a:r>
              <a:rPr lang="pl-PL" sz="2800" dirty="0"/>
              <a:t> </a:t>
            </a:r>
          </a:p>
          <a:p>
            <a:pPr marL="0" indent="0">
              <a:buNone/>
            </a:pPr>
            <a:r>
              <a:rPr lang="pl-PL" sz="2800" dirty="0"/>
              <a:t>najczęściej odpowiadają ukraińskie przyimki:</a:t>
            </a:r>
          </a:p>
          <a:p>
            <a:r>
              <a:rPr lang="pl-PL" sz="2800" dirty="0" err="1">
                <a:solidFill>
                  <a:schemeClr val="tx2">
                    <a:lumMod val="50000"/>
                  </a:schemeClr>
                </a:solidFill>
              </a:rPr>
              <a:t>про</a:t>
            </a:r>
            <a:r>
              <a:rPr lang="pl-PL" sz="2800" dirty="0"/>
              <a:t> </a:t>
            </a:r>
          </a:p>
          <a:p>
            <a:r>
              <a:rPr lang="pl-PL" sz="2800" dirty="0" err="1">
                <a:solidFill>
                  <a:schemeClr val="tx2">
                    <a:lumMod val="50000"/>
                  </a:schemeClr>
                </a:solidFill>
              </a:rPr>
              <a:t>за</a:t>
            </a:r>
            <a:r>
              <a:rPr lang="pl-PL" sz="2800" dirty="0"/>
              <a:t> </a:t>
            </a:r>
          </a:p>
          <a:p>
            <a:r>
              <a:rPr lang="pl-PL" sz="2800" dirty="0" err="1">
                <a:solidFill>
                  <a:schemeClr val="tx2">
                    <a:lumMod val="50000"/>
                  </a:schemeClr>
                </a:solidFill>
              </a:rPr>
              <a:t>на</a:t>
            </a:r>
            <a:endParaRPr lang="pl-PL" sz="2800" dirty="0">
              <a:solidFill>
                <a:schemeClr val="tx2">
                  <a:lumMod val="50000"/>
                </a:schemeClr>
              </a:solidFill>
            </a:endParaRPr>
          </a:p>
        </p:txBody>
      </p:sp>
      <p:pic>
        <p:nvPicPr>
          <p:cNvPr id="4" name="Obraz 3">
            <a:extLst>
              <a:ext uri="{FF2B5EF4-FFF2-40B4-BE49-F238E27FC236}">
                <a16:creationId xmlns:a16="http://schemas.microsoft.com/office/drawing/2014/main" id="{42873A1E-4BB2-4104-B7AE-16977048794E}"/>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D58C8C04-90E5-4105-B11E-956B090C2C03}"/>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1484872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DFF104-3297-4543-A067-D604A1BB30F0}"/>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604A98D1-BFCC-410E-8A1E-8AAD4EDCCACE}"/>
              </a:ext>
            </a:extLst>
          </p:cNvPr>
          <p:cNvSpPr>
            <a:spLocks noGrp="1"/>
          </p:cNvSpPr>
          <p:nvPr>
            <p:ph idx="1"/>
          </p:nvPr>
        </p:nvSpPr>
        <p:spPr>
          <a:xfrm>
            <a:off x="994298" y="2343705"/>
            <a:ext cx="10235953" cy="3706238"/>
          </a:xfrm>
        </p:spPr>
        <p:txBody>
          <a:bodyPr/>
          <a:lstStyle/>
          <a:p>
            <a:r>
              <a:rPr lang="pl-PL" dirty="0"/>
              <a:t>pytać, pytanie o co (o przyszłość) – </a:t>
            </a:r>
            <a:r>
              <a:rPr lang="uk-UA" dirty="0"/>
              <a:t>запитувати, запитання про що (про майбутнє),</a:t>
            </a:r>
          </a:p>
          <a:p>
            <a:r>
              <a:rPr lang="pl-PL" dirty="0"/>
              <a:t>prosić, prośba o co (</a:t>
            </a:r>
            <a:r>
              <a:rPr lang="uk-UA" dirty="0"/>
              <a:t>о </a:t>
            </a:r>
            <a:r>
              <a:rPr lang="pl-PL" dirty="0"/>
              <a:t>urlop) – </a:t>
            </a:r>
            <a:r>
              <a:rPr lang="uk-UA" dirty="0"/>
              <a:t>просити, прохання про що (про відпустку),</a:t>
            </a:r>
          </a:p>
          <a:p>
            <a:r>
              <a:rPr lang="pl-PL" dirty="0"/>
              <a:t>upominać się o co (o odszkodowania), o kogo (o więźniów) – </a:t>
            </a:r>
            <a:r>
              <a:rPr lang="uk-UA" dirty="0"/>
              <a:t>просити, нагадувати про що (про відшкодування), просити про / за кого (про / за в’язнів</a:t>
            </a:r>
            <a:r>
              <a:rPr lang="pl-PL" dirty="0"/>
              <a:t>)</a:t>
            </a:r>
            <a:r>
              <a:rPr lang="uk-UA" dirty="0"/>
              <a:t>, нагадувати про кого (про в’язнів),</a:t>
            </a:r>
          </a:p>
          <a:p>
            <a:endParaRPr lang="pl-PL" dirty="0"/>
          </a:p>
        </p:txBody>
      </p:sp>
      <p:pic>
        <p:nvPicPr>
          <p:cNvPr id="5" name="Obraz 4">
            <a:extLst>
              <a:ext uri="{FF2B5EF4-FFF2-40B4-BE49-F238E27FC236}">
                <a16:creationId xmlns:a16="http://schemas.microsoft.com/office/drawing/2014/main" id="{755E62C2-BC5A-403E-B325-D9BDD0311E09}"/>
              </a:ext>
            </a:extLst>
          </p:cNvPr>
          <p:cNvPicPr>
            <a:picLocks noChangeAspect="1"/>
          </p:cNvPicPr>
          <p:nvPr/>
        </p:nvPicPr>
        <p:blipFill>
          <a:blip r:embed="rId2"/>
          <a:stretch>
            <a:fillRect/>
          </a:stretch>
        </p:blipFill>
        <p:spPr>
          <a:xfrm>
            <a:off x="9283956" y="0"/>
            <a:ext cx="2908044" cy="1103472"/>
          </a:xfrm>
          <a:prstGeom prst="rect">
            <a:avLst/>
          </a:prstGeom>
        </p:spPr>
      </p:pic>
      <p:pic>
        <p:nvPicPr>
          <p:cNvPr id="4" name="Obraz 3">
            <a:extLst>
              <a:ext uri="{FF2B5EF4-FFF2-40B4-BE49-F238E27FC236}">
                <a16:creationId xmlns:a16="http://schemas.microsoft.com/office/drawing/2014/main" id="{DBDA4D1D-AB74-4CD6-8FD0-8963F824CA75}"/>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216533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6D2E80-B3B3-4320-A0F8-2AE01DF2A1A5}"/>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11AE1909-4BF5-4C03-915B-B8A26B19E75D}"/>
              </a:ext>
            </a:extLst>
          </p:cNvPr>
          <p:cNvSpPr>
            <a:spLocks noGrp="1"/>
          </p:cNvSpPr>
          <p:nvPr>
            <p:ph idx="1"/>
          </p:nvPr>
        </p:nvSpPr>
        <p:spPr>
          <a:xfrm>
            <a:off x="941033" y="1885285"/>
            <a:ext cx="10422385" cy="4240307"/>
          </a:xfrm>
        </p:spPr>
        <p:txBody>
          <a:bodyPr>
            <a:normAutofit/>
          </a:bodyPr>
          <a:lstStyle/>
          <a:p>
            <a:r>
              <a:rPr lang="pl-PL" dirty="0"/>
              <a:t>dbać o kogo (o dziecko), o co (o zdrowie) – </a:t>
            </a:r>
            <a:r>
              <a:rPr lang="uk-UA" dirty="0"/>
              <a:t>дбати / піклуватися про кого (про дитину), про що (про здоров’я),</a:t>
            </a:r>
          </a:p>
          <a:p>
            <a:r>
              <a:rPr lang="pl-PL" dirty="0"/>
              <a:t>troszczyć się, troska o kogo (o chorego), o co (o bezpieczeństwo) – </a:t>
            </a:r>
            <a:r>
              <a:rPr lang="uk-UA" dirty="0"/>
              <a:t>піклуватися, турбуватися, піклування, турбота про кого (про хворого), про що (про безпеку),</a:t>
            </a:r>
          </a:p>
          <a:p>
            <a:r>
              <a:rPr lang="pl-PL" dirty="0"/>
              <a:t>martwić się o kogo (o męża), o co (o karierę) – </a:t>
            </a:r>
            <a:r>
              <a:rPr lang="uk-UA" dirty="0"/>
              <a:t>хвилюватися за кого (за чоловіка), за що (за кар’єру),</a:t>
            </a:r>
          </a:p>
          <a:p>
            <a:r>
              <a:rPr lang="pl-PL" dirty="0"/>
              <a:t>niepokoić się, niepokój o kogo (o syna), o co (o los) – </a:t>
            </a:r>
            <a:r>
              <a:rPr lang="uk-UA" dirty="0"/>
              <a:t>непокоїтися, неспокій, переживання за кого (за сина), за що (за долю),</a:t>
            </a:r>
          </a:p>
          <a:p>
            <a:endParaRPr lang="pl-PL" dirty="0"/>
          </a:p>
        </p:txBody>
      </p:sp>
      <p:pic>
        <p:nvPicPr>
          <p:cNvPr id="4" name="Obraz 3">
            <a:extLst>
              <a:ext uri="{FF2B5EF4-FFF2-40B4-BE49-F238E27FC236}">
                <a16:creationId xmlns:a16="http://schemas.microsoft.com/office/drawing/2014/main" id="{88579FBD-6E1E-41C2-A1F7-2B935DEED20F}"/>
              </a:ext>
            </a:extLst>
          </p:cNvPr>
          <p:cNvPicPr>
            <a:picLocks noChangeAspect="1"/>
          </p:cNvPicPr>
          <p:nvPr/>
        </p:nvPicPr>
        <p:blipFill>
          <a:blip r:embed="rId2"/>
          <a:stretch>
            <a:fillRect/>
          </a:stretch>
        </p:blipFill>
        <p:spPr>
          <a:xfrm>
            <a:off x="9332870" y="0"/>
            <a:ext cx="2908044" cy="1103472"/>
          </a:xfrm>
          <a:prstGeom prst="rect">
            <a:avLst/>
          </a:prstGeom>
        </p:spPr>
      </p:pic>
      <p:pic>
        <p:nvPicPr>
          <p:cNvPr id="6" name="Obraz 5">
            <a:extLst>
              <a:ext uri="{FF2B5EF4-FFF2-40B4-BE49-F238E27FC236}">
                <a16:creationId xmlns:a16="http://schemas.microsoft.com/office/drawing/2014/main" id="{CBABA5FF-2F80-4C02-AC53-0745F711B4E4}"/>
              </a:ext>
            </a:extLst>
          </p:cNvPr>
          <p:cNvPicPr>
            <a:picLocks noChangeAspect="1"/>
          </p:cNvPicPr>
          <p:nvPr/>
        </p:nvPicPr>
        <p:blipFill>
          <a:blip r:embed="rId3"/>
          <a:stretch>
            <a:fillRect/>
          </a:stretch>
        </p:blipFill>
        <p:spPr>
          <a:xfrm>
            <a:off x="10808230" y="673003"/>
            <a:ext cx="1432684" cy="1347333"/>
          </a:xfrm>
          <a:prstGeom prst="rect">
            <a:avLst/>
          </a:prstGeom>
        </p:spPr>
      </p:pic>
    </p:spTree>
    <p:extLst>
      <p:ext uri="{BB962C8B-B14F-4D97-AF65-F5344CB8AC3E}">
        <p14:creationId xmlns:p14="http://schemas.microsoft.com/office/powerpoint/2010/main" val="3429118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CA9E22-18F1-4CB3-ABE1-5D89B34CE5E3}"/>
              </a:ext>
            </a:extLst>
          </p:cNvPr>
          <p:cNvSpPr>
            <a:spLocks noGrp="1"/>
          </p:cNvSpPr>
          <p:nvPr>
            <p:ph type="title"/>
          </p:nvPr>
        </p:nvSpPr>
        <p:spPr>
          <a:xfrm>
            <a:off x="2531909" y="248763"/>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C55598BE-4E5B-49EB-BC46-9DA59F91DEE5}"/>
              </a:ext>
            </a:extLst>
          </p:cNvPr>
          <p:cNvSpPr>
            <a:spLocks noGrp="1"/>
          </p:cNvSpPr>
          <p:nvPr>
            <p:ph idx="1"/>
          </p:nvPr>
        </p:nvSpPr>
        <p:spPr>
          <a:xfrm>
            <a:off x="1012054" y="1512424"/>
            <a:ext cx="9712068" cy="4972528"/>
          </a:xfrm>
        </p:spPr>
        <p:txBody>
          <a:bodyPr>
            <a:normAutofit fontScale="92500" lnSpcReduction="10000"/>
          </a:bodyPr>
          <a:lstStyle/>
          <a:p>
            <a:r>
              <a:rPr lang="pl-PL" dirty="0"/>
              <a:t>trwożyć się, trwoga o kogo (córkę), o co (o rodzinę) – </a:t>
            </a:r>
            <a:r>
              <a:rPr lang="uk-UA" dirty="0"/>
              <a:t>тривожитися, тривога за кого (за дочку), за що (за сім’ю),</a:t>
            </a:r>
          </a:p>
          <a:p>
            <a:r>
              <a:rPr lang="pl-PL" dirty="0"/>
              <a:t>obawiać się, obawa o kogo (o dziecko), o co (o przyszłość) – </a:t>
            </a:r>
            <a:r>
              <a:rPr lang="uk-UA" dirty="0"/>
              <a:t>боятися, страх, переживання за кого (за дитину), за що (за майбутнє),</a:t>
            </a:r>
          </a:p>
          <a:p>
            <a:r>
              <a:rPr lang="pl-PL" dirty="0"/>
              <a:t>bać się, strach o kogo (o dziecko), o co (o jutro) – </a:t>
            </a:r>
            <a:r>
              <a:rPr lang="uk-UA" dirty="0"/>
              <a:t>боятися, страх за кого (за дитину), за що (за завтрашній день),</a:t>
            </a:r>
          </a:p>
          <a:p>
            <a:r>
              <a:rPr lang="pl-PL" dirty="0"/>
              <a:t>kłócić się, kłótnia o co (o pieniądze) – </a:t>
            </a:r>
            <a:r>
              <a:rPr lang="uk-UA" dirty="0"/>
              <a:t>сваритися, сперечатися, сварка, суперечка за що (за гроші),</a:t>
            </a:r>
          </a:p>
          <a:p>
            <a:r>
              <a:rPr lang="pl-PL" dirty="0"/>
              <a:t>sprzeczać się, sprzeczka o co (o miejsce) – </a:t>
            </a:r>
            <a:r>
              <a:rPr lang="uk-UA" dirty="0"/>
              <a:t>сперечатися, суперечка за (місце), </a:t>
            </a:r>
          </a:p>
          <a:p>
            <a:r>
              <a:rPr lang="pl-PL" dirty="0"/>
              <a:t>spierać się, spór o co (o politykę) – </a:t>
            </a:r>
            <a:r>
              <a:rPr lang="uk-UA" dirty="0"/>
              <a:t>сперечатися про / за що (про / за політику), дискутувати про що (про політику), суперечка, дискусія про що (про політику)</a:t>
            </a:r>
          </a:p>
          <a:p>
            <a:pPr marL="0" indent="0">
              <a:buNone/>
            </a:pPr>
            <a:endParaRPr lang="pl-PL" dirty="0"/>
          </a:p>
        </p:txBody>
      </p:sp>
      <p:pic>
        <p:nvPicPr>
          <p:cNvPr id="4" name="Obraz 3">
            <a:extLst>
              <a:ext uri="{FF2B5EF4-FFF2-40B4-BE49-F238E27FC236}">
                <a16:creationId xmlns:a16="http://schemas.microsoft.com/office/drawing/2014/main" id="{35472A77-F546-4190-BCE3-D128892AEA10}"/>
              </a:ext>
            </a:extLst>
          </p:cNvPr>
          <p:cNvPicPr>
            <a:picLocks noChangeAspect="1"/>
          </p:cNvPicPr>
          <p:nvPr/>
        </p:nvPicPr>
        <p:blipFill>
          <a:blip r:embed="rId2"/>
          <a:stretch>
            <a:fillRect/>
          </a:stretch>
        </p:blipFill>
        <p:spPr>
          <a:xfrm>
            <a:off x="9270100" y="0"/>
            <a:ext cx="2908044" cy="1103472"/>
          </a:xfrm>
          <a:prstGeom prst="rect">
            <a:avLst/>
          </a:prstGeom>
        </p:spPr>
      </p:pic>
      <p:pic>
        <p:nvPicPr>
          <p:cNvPr id="5" name="Obraz 4">
            <a:extLst>
              <a:ext uri="{FF2B5EF4-FFF2-40B4-BE49-F238E27FC236}">
                <a16:creationId xmlns:a16="http://schemas.microsoft.com/office/drawing/2014/main" id="{E1745975-724E-43F6-A3E3-E5C82EDFB70B}"/>
              </a:ext>
            </a:extLst>
          </p:cNvPr>
          <p:cNvPicPr>
            <a:picLocks noChangeAspect="1"/>
          </p:cNvPicPr>
          <p:nvPr/>
        </p:nvPicPr>
        <p:blipFill>
          <a:blip r:embed="rId3"/>
          <a:stretch>
            <a:fillRect/>
          </a:stretch>
        </p:blipFill>
        <p:spPr>
          <a:xfrm>
            <a:off x="10745460" y="1103472"/>
            <a:ext cx="1432684" cy="1347333"/>
          </a:xfrm>
          <a:prstGeom prst="rect">
            <a:avLst/>
          </a:prstGeom>
        </p:spPr>
      </p:pic>
    </p:spTree>
    <p:extLst>
      <p:ext uri="{BB962C8B-B14F-4D97-AF65-F5344CB8AC3E}">
        <p14:creationId xmlns:p14="http://schemas.microsoft.com/office/powerpoint/2010/main" val="3643671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95918F-24CF-4BF4-9779-14874B9C0278}"/>
              </a:ext>
            </a:extLst>
          </p:cNvPr>
          <p:cNvSpPr>
            <a:spLocks noGrp="1"/>
          </p:cNvSpPr>
          <p:nvPr>
            <p:ph type="title"/>
          </p:nvPr>
        </p:nvSpPr>
        <p:spPr>
          <a:xfrm>
            <a:off x="3018408" y="-414139"/>
            <a:ext cx="7826938" cy="636081"/>
          </a:xfrm>
        </p:spPr>
        <p:txBody>
          <a:bodyPr/>
          <a:lstStyle/>
          <a:p>
            <a:endParaRPr lang="pl-PL" dirty="0"/>
          </a:p>
        </p:txBody>
      </p:sp>
      <p:sp>
        <p:nvSpPr>
          <p:cNvPr id="3" name="Symbol zastępczy zawartości 2">
            <a:extLst>
              <a:ext uri="{FF2B5EF4-FFF2-40B4-BE49-F238E27FC236}">
                <a16:creationId xmlns:a16="http://schemas.microsoft.com/office/drawing/2014/main" id="{44DD98EF-253A-4C87-9BCC-F315B838DED5}"/>
              </a:ext>
            </a:extLst>
          </p:cNvPr>
          <p:cNvSpPr>
            <a:spLocks noGrp="1"/>
          </p:cNvSpPr>
          <p:nvPr>
            <p:ph idx="1"/>
          </p:nvPr>
        </p:nvSpPr>
        <p:spPr>
          <a:xfrm>
            <a:off x="967666" y="408373"/>
            <a:ext cx="10449017" cy="5916778"/>
          </a:xfrm>
        </p:spPr>
        <p:txBody>
          <a:bodyPr>
            <a:normAutofit fontScale="92500" lnSpcReduction="20000"/>
          </a:bodyPr>
          <a:lstStyle/>
          <a:p>
            <a:endParaRPr lang="pl-PL" dirty="0"/>
          </a:p>
          <a:p>
            <a:endParaRPr lang="pl-PL" dirty="0"/>
          </a:p>
          <a:p>
            <a:r>
              <a:rPr lang="pl-PL" dirty="0"/>
              <a:t>modlić się, modlitwa o co (o zdrowie), o kogo (o syna) – </a:t>
            </a:r>
            <a:r>
              <a:rPr lang="uk-UA" dirty="0"/>
              <a:t>молитися, молитва за що (за здоров’я), за кого (за сина),</a:t>
            </a:r>
          </a:p>
          <a:p>
            <a:r>
              <a:rPr lang="pl-PL" dirty="0"/>
              <a:t>konkurować o co (o medal), o kogo (o jedną dziewczynę) – </a:t>
            </a:r>
            <a:r>
              <a:rPr lang="uk-UA" dirty="0"/>
              <a:t>конкурувати, боротися за що (за медаль), боротися за кого (за одну дівчину),</a:t>
            </a:r>
          </a:p>
          <a:p>
            <a:r>
              <a:rPr lang="pl-PL" dirty="0"/>
              <a:t>walczyć, walka o co (o wolność), o kogo (o klienta) – </a:t>
            </a:r>
            <a:r>
              <a:rPr lang="uk-UA" dirty="0"/>
              <a:t>боротися, боротьба за що (за свободу), за кого (за клієнта),</a:t>
            </a:r>
          </a:p>
          <a:p>
            <a:r>
              <a:rPr lang="pl-PL" dirty="0"/>
              <a:t>spokojny o kogo (o bliskich), o co (o wynik) – </a:t>
            </a:r>
            <a:r>
              <a:rPr lang="uk-UA" dirty="0"/>
              <a:t>спокійний за кого (за близьких), за що (за результат),</a:t>
            </a:r>
          </a:p>
          <a:p>
            <a:r>
              <a:rPr lang="pl-PL" dirty="0"/>
              <a:t>wnioskować, wniosek o co (o stypendium) – </a:t>
            </a:r>
            <a:r>
              <a:rPr lang="uk-UA" dirty="0"/>
              <a:t>зголошення (заява) на що (на стипендію),</a:t>
            </a:r>
          </a:p>
          <a:p>
            <a:r>
              <a:rPr lang="pl-PL" dirty="0"/>
              <a:t>zwracać się o co (o możliwość) – </a:t>
            </a:r>
            <a:r>
              <a:rPr lang="uk-UA" dirty="0"/>
              <a:t>звертатися з проханням про що (про можливість),</a:t>
            </a:r>
          </a:p>
          <a:p>
            <a:r>
              <a:rPr lang="pl-PL" dirty="0"/>
              <a:t>podanie o co (o urlop) – </a:t>
            </a:r>
            <a:r>
              <a:rPr lang="uk-UA" dirty="0"/>
              <a:t>заява на що (на відпустку).</a:t>
            </a:r>
          </a:p>
          <a:p>
            <a:endParaRPr lang="pl-PL" dirty="0"/>
          </a:p>
        </p:txBody>
      </p:sp>
      <p:pic>
        <p:nvPicPr>
          <p:cNvPr id="5" name="Obraz 4">
            <a:extLst>
              <a:ext uri="{FF2B5EF4-FFF2-40B4-BE49-F238E27FC236}">
                <a16:creationId xmlns:a16="http://schemas.microsoft.com/office/drawing/2014/main" id="{0F50AC27-9EEA-4202-B213-9F2EB107809B}"/>
              </a:ext>
            </a:extLst>
          </p:cNvPr>
          <p:cNvPicPr>
            <a:picLocks noChangeAspect="1"/>
          </p:cNvPicPr>
          <p:nvPr/>
        </p:nvPicPr>
        <p:blipFill>
          <a:blip r:embed="rId2"/>
          <a:stretch>
            <a:fillRect/>
          </a:stretch>
        </p:blipFill>
        <p:spPr>
          <a:xfrm>
            <a:off x="9283956" y="0"/>
            <a:ext cx="2908044" cy="1103472"/>
          </a:xfrm>
          <a:prstGeom prst="rect">
            <a:avLst/>
          </a:prstGeom>
        </p:spPr>
      </p:pic>
      <p:pic>
        <p:nvPicPr>
          <p:cNvPr id="4" name="Obraz 3">
            <a:extLst>
              <a:ext uri="{FF2B5EF4-FFF2-40B4-BE49-F238E27FC236}">
                <a16:creationId xmlns:a16="http://schemas.microsoft.com/office/drawing/2014/main" id="{B125AA33-8C09-4FA9-BB31-C77F2BD3BBF7}"/>
              </a:ext>
            </a:extLst>
          </p:cNvPr>
          <p:cNvPicPr>
            <a:picLocks noChangeAspect="1"/>
          </p:cNvPicPr>
          <p:nvPr/>
        </p:nvPicPr>
        <p:blipFill>
          <a:blip r:embed="rId3"/>
          <a:stretch>
            <a:fillRect/>
          </a:stretch>
        </p:blipFill>
        <p:spPr>
          <a:xfrm>
            <a:off x="10860137" y="952553"/>
            <a:ext cx="1331863" cy="1252518"/>
          </a:xfrm>
          <a:prstGeom prst="rect">
            <a:avLst/>
          </a:prstGeom>
        </p:spPr>
      </p:pic>
    </p:spTree>
    <p:extLst>
      <p:ext uri="{BB962C8B-B14F-4D97-AF65-F5344CB8AC3E}">
        <p14:creationId xmlns:p14="http://schemas.microsoft.com/office/powerpoint/2010/main" val="2134714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D2CD9B-3021-465C-8039-9E6239216004}"/>
              </a:ext>
            </a:extLst>
          </p:cNvPr>
          <p:cNvSpPr>
            <a:spLocks noGrp="1"/>
          </p:cNvSpPr>
          <p:nvPr>
            <p:ph type="title"/>
          </p:nvPr>
        </p:nvSpPr>
        <p:spPr>
          <a:xfrm>
            <a:off x="2773599" y="-71020"/>
            <a:ext cx="7796540" cy="71020"/>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4EBAD3C0-6827-4860-A46B-61BC824ADA1D}"/>
              </a:ext>
            </a:extLst>
          </p:cNvPr>
          <p:cNvSpPr>
            <a:spLocks noGrp="1"/>
          </p:cNvSpPr>
          <p:nvPr>
            <p:ph idx="1"/>
          </p:nvPr>
        </p:nvSpPr>
        <p:spPr>
          <a:xfrm>
            <a:off x="985421" y="-71020"/>
            <a:ext cx="10020903" cy="6929021"/>
          </a:xfrm>
        </p:spPr>
        <p:txBody>
          <a:bodyPr>
            <a:normAutofit/>
          </a:bodyPr>
          <a:lstStyle/>
          <a:p>
            <a:pPr marL="0" indent="0">
              <a:buNone/>
            </a:pPr>
            <a:r>
              <a:rPr lang="uk-UA" sz="2400" dirty="0"/>
              <a:t>Звітна конференція Львівського національного університету імені Івана Франка, </a:t>
            </a:r>
          </a:p>
          <a:p>
            <a:pPr marL="0" indent="0">
              <a:spcBef>
                <a:spcPts val="0"/>
              </a:spcBef>
              <a:spcAft>
                <a:spcPts val="0"/>
              </a:spcAft>
              <a:buNone/>
            </a:pPr>
            <a:r>
              <a:rPr lang="uk-UA" sz="2400" dirty="0"/>
              <a:t>секція польської </a:t>
            </a:r>
            <a:endParaRPr lang="pl-PL" sz="2400" dirty="0"/>
          </a:p>
          <a:p>
            <a:pPr marL="0" indent="0">
              <a:spcBef>
                <a:spcPts val="0"/>
              </a:spcBef>
              <a:spcAft>
                <a:spcPts val="0"/>
              </a:spcAft>
              <a:buNone/>
            </a:pPr>
            <a:r>
              <a:rPr lang="uk-UA" sz="2400" dirty="0"/>
              <a:t>філології</a:t>
            </a:r>
            <a:br>
              <a:rPr lang="uk-UA" sz="2400" dirty="0"/>
            </a:br>
            <a:r>
              <a:rPr lang="pl-PL" sz="2400" dirty="0"/>
              <a:t>02.02.</a:t>
            </a:r>
            <a:r>
              <a:rPr lang="uk-UA" sz="2400" dirty="0"/>
              <a:t>20</a:t>
            </a:r>
            <a:r>
              <a:rPr lang="pl-PL" sz="2400" dirty="0"/>
              <a:t>2</a:t>
            </a:r>
            <a:r>
              <a:rPr lang="uk-UA" sz="2400" dirty="0"/>
              <a:t>4р. </a:t>
            </a:r>
            <a:endParaRPr lang="pl-PL" sz="2400" dirty="0"/>
          </a:p>
          <a:p>
            <a:pPr marL="0" indent="0">
              <a:buNone/>
            </a:pPr>
            <a:r>
              <a:rPr lang="pl-PL" sz="2400" dirty="0">
                <a:solidFill>
                  <a:schemeClr val="accent1">
                    <a:lumMod val="75000"/>
                  </a:schemeClr>
                </a:solidFill>
              </a:rPr>
              <a:t>Alla </a:t>
            </a:r>
            <a:r>
              <a:rPr lang="pl-PL" sz="2400" dirty="0" err="1">
                <a:solidFill>
                  <a:schemeClr val="accent1">
                    <a:lumMod val="75000"/>
                  </a:schemeClr>
                </a:solidFill>
              </a:rPr>
              <a:t>Kravchuk</a:t>
            </a:r>
            <a:r>
              <a:rPr lang="pl-PL" sz="2400" dirty="0">
                <a:solidFill>
                  <a:schemeClr val="accent1">
                    <a:lumMod val="75000"/>
                  </a:schemeClr>
                </a:solidFill>
              </a:rPr>
              <a:t>,</a:t>
            </a:r>
          </a:p>
          <a:p>
            <a:pPr marL="0" indent="0">
              <a:buNone/>
            </a:pPr>
            <a:r>
              <a:rPr lang="pl-PL" sz="2400" dirty="0">
                <a:solidFill>
                  <a:schemeClr val="accent1">
                    <a:lumMod val="75000"/>
                  </a:schemeClr>
                </a:solidFill>
              </a:rPr>
              <a:t>PROJEKT</a:t>
            </a:r>
            <a:endParaRPr lang="uk-UA" sz="2400" dirty="0">
              <a:solidFill>
                <a:schemeClr val="accent1">
                  <a:lumMod val="75000"/>
                </a:schemeClr>
              </a:solidFill>
            </a:endParaRPr>
          </a:p>
          <a:p>
            <a:pPr marL="0" indent="0">
              <a:buNone/>
            </a:pPr>
            <a:r>
              <a:rPr lang="pl-PL" sz="2400" dirty="0">
                <a:solidFill>
                  <a:schemeClr val="accent1">
                    <a:lumMod val="75000"/>
                  </a:schemeClr>
                </a:solidFill>
              </a:rPr>
              <a:t>badawczo-dydaktyczny</a:t>
            </a:r>
          </a:p>
          <a:p>
            <a:pPr marL="0" indent="0">
              <a:buNone/>
            </a:pPr>
            <a:r>
              <a:rPr lang="pl-PL" sz="2400" i="1" dirty="0">
                <a:solidFill>
                  <a:schemeClr val="accent1">
                    <a:lumMod val="75000"/>
                  </a:schemeClr>
                </a:solidFill>
              </a:rPr>
              <a:t>Wzajemny transfer „językoznawstwo – glottodydaktyka”: współczesne problemy normatywne składni w języku ogólnopolskim i w polszczyźnie użytkowników z pierwszym językiem ukraińskim</a:t>
            </a:r>
          </a:p>
          <a:p>
            <a:pPr marL="0" indent="0">
              <a:lnSpc>
                <a:spcPct val="110000"/>
              </a:lnSpc>
              <a:spcAft>
                <a:spcPts val="0"/>
              </a:spcAft>
              <a:buNone/>
            </a:pPr>
            <a:r>
              <a:rPr lang="pl-PL" sz="2400" b="1" dirty="0">
                <a:solidFill>
                  <a:schemeClr val="accent1">
                    <a:lumMod val="75000"/>
                  </a:schemeClr>
                </a:solidFill>
              </a:rPr>
              <a:t>w ramach Programu Polonista </a:t>
            </a:r>
          </a:p>
          <a:p>
            <a:pPr marL="0" indent="0">
              <a:lnSpc>
                <a:spcPct val="110000"/>
              </a:lnSpc>
              <a:spcAft>
                <a:spcPts val="0"/>
              </a:spcAft>
              <a:buNone/>
            </a:pPr>
            <a:r>
              <a:rPr lang="pl-PL" sz="2400" b="1" dirty="0">
                <a:solidFill>
                  <a:schemeClr val="accent1">
                    <a:lumMod val="75000"/>
                  </a:schemeClr>
                </a:solidFill>
              </a:rPr>
              <a:t>Narodowej Agencji Wymiany Akademickiej </a:t>
            </a:r>
          </a:p>
        </p:txBody>
      </p:sp>
      <p:pic>
        <p:nvPicPr>
          <p:cNvPr id="5" name="Obraz 4">
            <a:extLst>
              <a:ext uri="{FF2B5EF4-FFF2-40B4-BE49-F238E27FC236}">
                <a16:creationId xmlns:a16="http://schemas.microsoft.com/office/drawing/2014/main" id="{1F16614C-DEA3-42FF-8DA9-2A71BBB593BF}"/>
              </a:ext>
            </a:extLst>
          </p:cNvPr>
          <p:cNvPicPr>
            <a:picLocks noChangeAspect="1"/>
          </p:cNvPicPr>
          <p:nvPr/>
        </p:nvPicPr>
        <p:blipFill>
          <a:blip r:embed="rId2"/>
          <a:stretch>
            <a:fillRect/>
          </a:stretch>
        </p:blipFill>
        <p:spPr>
          <a:xfrm>
            <a:off x="3497002" y="1285837"/>
            <a:ext cx="5564529" cy="2107653"/>
          </a:xfrm>
          <a:prstGeom prst="rect">
            <a:avLst/>
          </a:prstGeom>
        </p:spPr>
      </p:pic>
      <p:pic>
        <p:nvPicPr>
          <p:cNvPr id="4" name="Obraz 3">
            <a:extLst>
              <a:ext uri="{FF2B5EF4-FFF2-40B4-BE49-F238E27FC236}">
                <a16:creationId xmlns:a16="http://schemas.microsoft.com/office/drawing/2014/main" id="{0F835772-8752-44EE-BAA4-AB83547FB53D}"/>
              </a:ext>
            </a:extLst>
          </p:cNvPr>
          <p:cNvPicPr>
            <a:picLocks noChangeAspect="1"/>
          </p:cNvPicPr>
          <p:nvPr/>
        </p:nvPicPr>
        <p:blipFill>
          <a:blip r:embed="rId3"/>
          <a:stretch>
            <a:fillRect/>
          </a:stretch>
        </p:blipFill>
        <p:spPr>
          <a:xfrm>
            <a:off x="9261786" y="2330304"/>
            <a:ext cx="1944793" cy="1828959"/>
          </a:xfrm>
          <a:prstGeom prst="rect">
            <a:avLst/>
          </a:prstGeom>
        </p:spPr>
      </p:pic>
    </p:spTree>
    <p:extLst>
      <p:ext uri="{BB962C8B-B14F-4D97-AF65-F5344CB8AC3E}">
        <p14:creationId xmlns:p14="http://schemas.microsoft.com/office/powerpoint/2010/main" val="2018308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7B311E-F309-44AE-8709-8256D5157789}"/>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94345660-FB59-4E5C-B6AB-65DFC1A2A06E}"/>
              </a:ext>
            </a:extLst>
          </p:cNvPr>
          <p:cNvSpPr>
            <a:spLocks noGrp="1"/>
          </p:cNvSpPr>
          <p:nvPr>
            <p:ph idx="1"/>
          </p:nvPr>
        </p:nvSpPr>
        <p:spPr>
          <a:xfrm>
            <a:off x="1003177" y="736847"/>
            <a:ext cx="10830756" cy="5857854"/>
          </a:xfrm>
        </p:spPr>
        <p:txBody>
          <a:bodyPr/>
          <a:lstStyle/>
          <a:p>
            <a:pPr marL="0" indent="0">
              <a:buNone/>
            </a:pPr>
            <a:r>
              <a:rPr lang="pl-PL" sz="2400" dirty="0"/>
              <a:t>Seria odpowiedników może też różnić się przyimkami: polski </a:t>
            </a:r>
            <a:r>
              <a:rPr lang="pl-PL" sz="2400" dirty="0">
                <a:solidFill>
                  <a:schemeClr val="tx2">
                    <a:lumMod val="50000"/>
                  </a:schemeClr>
                </a:solidFill>
              </a:rPr>
              <a:t>w</a:t>
            </a:r>
            <a:r>
              <a:rPr lang="pl-PL" sz="2400" dirty="0"/>
              <a:t>, ukraiński </a:t>
            </a:r>
            <a:r>
              <a:rPr lang="pl-PL" sz="2400" dirty="0">
                <a:solidFill>
                  <a:schemeClr val="tx2">
                    <a:lumMod val="50000"/>
                  </a:schemeClr>
                </a:solidFill>
              </a:rPr>
              <a:t>na</a:t>
            </a:r>
            <a:r>
              <a:rPr lang="pl-PL" sz="2400" dirty="0"/>
              <a:t>: </a:t>
            </a:r>
            <a:endParaRPr lang="uk-UA" sz="2400" dirty="0"/>
          </a:p>
          <a:p>
            <a:r>
              <a:rPr lang="pl-PL" sz="2400" dirty="0"/>
              <a:t>obfity w co (w wydarzenia) – </a:t>
            </a:r>
            <a:r>
              <a:rPr lang="pl-PL" sz="2400" dirty="0" err="1"/>
              <a:t>щедрий</a:t>
            </a:r>
            <a:r>
              <a:rPr lang="pl-PL" sz="2400" dirty="0"/>
              <a:t> </a:t>
            </a:r>
            <a:r>
              <a:rPr lang="pl-PL" sz="2400" dirty="0" err="1"/>
              <a:t>на</a:t>
            </a:r>
            <a:r>
              <a:rPr lang="pl-PL" sz="2400" dirty="0"/>
              <a:t> </a:t>
            </a:r>
            <a:r>
              <a:rPr lang="pl-PL" sz="2400" dirty="0" err="1"/>
              <a:t>що</a:t>
            </a:r>
            <a:r>
              <a:rPr lang="pl-PL" sz="2400" dirty="0"/>
              <a:t> (</a:t>
            </a:r>
            <a:r>
              <a:rPr lang="pl-PL" sz="2400" dirty="0" err="1"/>
              <a:t>на</a:t>
            </a:r>
            <a:r>
              <a:rPr lang="pl-PL" sz="2400" dirty="0"/>
              <a:t> </a:t>
            </a:r>
            <a:r>
              <a:rPr lang="pl-PL" sz="2400" dirty="0" err="1"/>
              <a:t>події</a:t>
            </a:r>
            <a:r>
              <a:rPr lang="pl-PL" sz="2400" dirty="0"/>
              <a:t>), </a:t>
            </a:r>
          </a:p>
          <a:p>
            <a:r>
              <a:rPr lang="pl-PL" sz="2400" dirty="0"/>
              <a:t>bogaty w co (w węgiel) – </a:t>
            </a:r>
            <a:r>
              <a:rPr lang="pl-PL" sz="2400" dirty="0" err="1"/>
              <a:t>багатий</a:t>
            </a:r>
            <a:r>
              <a:rPr lang="pl-PL" sz="2400" dirty="0"/>
              <a:t> </a:t>
            </a:r>
            <a:r>
              <a:rPr lang="pl-PL" sz="2400" dirty="0" err="1"/>
              <a:t>на</a:t>
            </a:r>
            <a:r>
              <a:rPr lang="pl-PL" sz="2400" dirty="0"/>
              <a:t> </a:t>
            </a:r>
            <a:r>
              <a:rPr lang="pl-PL" sz="2400" dirty="0" err="1"/>
              <a:t>що</a:t>
            </a:r>
            <a:r>
              <a:rPr lang="pl-PL" sz="2400" dirty="0"/>
              <a:t> (</a:t>
            </a:r>
            <a:r>
              <a:rPr lang="pl-PL" sz="2400" dirty="0" err="1"/>
              <a:t>на</a:t>
            </a:r>
            <a:r>
              <a:rPr lang="pl-PL" sz="2400" dirty="0"/>
              <a:t> </a:t>
            </a:r>
            <a:r>
              <a:rPr lang="pl-PL" sz="2400" dirty="0" err="1"/>
              <a:t>вугілля</a:t>
            </a:r>
            <a:r>
              <a:rPr lang="pl-PL" sz="2400" dirty="0"/>
              <a:t>), </a:t>
            </a:r>
            <a:r>
              <a:rPr lang="pl-PL" sz="2400" dirty="0">
                <a:solidFill>
                  <a:schemeClr val="bg2">
                    <a:lumMod val="50000"/>
                    <a:lumOff val="50000"/>
                  </a:schemeClr>
                </a:solidFill>
              </a:rPr>
              <a:t>choć w języku ukraińskim może też występować </a:t>
            </a:r>
            <a:r>
              <a:rPr lang="pl-PL" sz="2400" dirty="0" err="1">
                <a:solidFill>
                  <a:schemeClr val="bg2">
                    <a:lumMod val="50000"/>
                    <a:lumOff val="50000"/>
                  </a:schemeClr>
                </a:solidFill>
              </a:rPr>
              <a:t>bezprzyimkowy</a:t>
            </a:r>
            <a:r>
              <a:rPr lang="pl-PL" sz="2400" dirty="0">
                <a:solidFill>
                  <a:schemeClr val="bg2">
                    <a:lumMod val="50000"/>
                    <a:lumOff val="50000"/>
                  </a:schemeClr>
                </a:solidFill>
              </a:rPr>
              <a:t> narzędnik: </a:t>
            </a:r>
            <a:r>
              <a:rPr lang="pl-PL" sz="2400" dirty="0" err="1">
                <a:solidFill>
                  <a:schemeClr val="bg2">
                    <a:lumMod val="50000"/>
                    <a:lumOff val="50000"/>
                  </a:schemeClr>
                </a:solidFill>
              </a:rPr>
              <a:t>багатий</a:t>
            </a:r>
            <a:r>
              <a:rPr lang="pl-PL" sz="2400" dirty="0">
                <a:solidFill>
                  <a:schemeClr val="bg2">
                    <a:lumMod val="50000"/>
                    <a:lumOff val="50000"/>
                  </a:schemeClr>
                </a:solidFill>
              </a:rPr>
              <a:t> </a:t>
            </a:r>
            <a:r>
              <a:rPr lang="pl-PL" sz="2400" dirty="0" err="1">
                <a:solidFill>
                  <a:schemeClr val="bg2">
                    <a:lumMod val="50000"/>
                    <a:lumOff val="50000"/>
                  </a:schemeClr>
                </a:solidFill>
              </a:rPr>
              <a:t>чим</a:t>
            </a:r>
            <a:r>
              <a:rPr lang="pl-PL" sz="2400" dirty="0">
                <a:solidFill>
                  <a:schemeClr val="bg2">
                    <a:lumMod val="50000"/>
                    <a:lumOff val="50000"/>
                  </a:schemeClr>
                </a:solidFill>
              </a:rPr>
              <a:t> (</a:t>
            </a:r>
            <a:r>
              <a:rPr lang="pl-PL" sz="2400" dirty="0" err="1">
                <a:solidFill>
                  <a:schemeClr val="bg2">
                    <a:lumMod val="50000"/>
                    <a:lumOff val="50000"/>
                  </a:schemeClr>
                </a:solidFill>
              </a:rPr>
              <a:t>вугіллям</a:t>
            </a:r>
            <a:r>
              <a:rPr lang="pl-PL" sz="2400" dirty="0">
                <a:solidFill>
                  <a:schemeClr val="bg2">
                    <a:lumMod val="50000"/>
                    <a:lumOff val="50000"/>
                  </a:schemeClr>
                </a:solidFill>
              </a:rPr>
              <a:t>)</a:t>
            </a:r>
            <a:r>
              <a:rPr lang="pl-PL" sz="2400" dirty="0"/>
              <a:t>.</a:t>
            </a:r>
          </a:p>
          <a:p>
            <a:endParaRPr lang="pl-PL" dirty="0"/>
          </a:p>
        </p:txBody>
      </p:sp>
      <p:pic>
        <p:nvPicPr>
          <p:cNvPr id="5" name="Obraz 4">
            <a:extLst>
              <a:ext uri="{FF2B5EF4-FFF2-40B4-BE49-F238E27FC236}">
                <a16:creationId xmlns:a16="http://schemas.microsoft.com/office/drawing/2014/main" id="{DA380EC8-BA02-47EC-A44B-5EE833AEFE91}"/>
              </a:ext>
            </a:extLst>
          </p:cNvPr>
          <p:cNvPicPr>
            <a:picLocks noChangeAspect="1"/>
          </p:cNvPicPr>
          <p:nvPr/>
        </p:nvPicPr>
        <p:blipFill>
          <a:blip r:embed="rId2"/>
          <a:stretch>
            <a:fillRect/>
          </a:stretch>
        </p:blipFill>
        <p:spPr>
          <a:xfrm>
            <a:off x="9283956" y="0"/>
            <a:ext cx="2908044" cy="1103472"/>
          </a:xfrm>
          <a:prstGeom prst="rect">
            <a:avLst/>
          </a:prstGeom>
        </p:spPr>
      </p:pic>
      <p:pic>
        <p:nvPicPr>
          <p:cNvPr id="4" name="Obraz 3">
            <a:extLst>
              <a:ext uri="{FF2B5EF4-FFF2-40B4-BE49-F238E27FC236}">
                <a16:creationId xmlns:a16="http://schemas.microsoft.com/office/drawing/2014/main" id="{5AE14EF7-9DD7-47A4-812D-FB0E0FD235B4}"/>
              </a:ext>
            </a:extLst>
          </p:cNvPr>
          <p:cNvPicPr>
            <a:picLocks noChangeAspect="1"/>
          </p:cNvPicPr>
          <p:nvPr/>
        </p:nvPicPr>
        <p:blipFill>
          <a:blip r:embed="rId3"/>
          <a:stretch>
            <a:fillRect/>
          </a:stretch>
        </p:blipFill>
        <p:spPr>
          <a:xfrm>
            <a:off x="11034174" y="1103472"/>
            <a:ext cx="1144596" cy="1076408"/>
          </a:xfrm>
          <a:prstGeom prst="rect">
            <a:avLst/>
          </a:prstGeom>
        </p:spPr>
      </p:pic>
    </p:spTree>
    <p:extLst>
      <p:ext uri="{BB962C8B-B14F-4D97-AF65-F5344CB8AC3E}">
        <p14:creationId xmlns:p14="http://schemas.microsoft.com/office/powerpoint/2010/main" val="458013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0D3030-8E3F-494C-B64C-14D2D3D644E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50A3FA54-7D92-47E4-ACA6-162573611985}"/>
              </a:ext>
            </a:extLst>
          </p:cNvPr>
          <p:cNvSpPr>
            <a:spLocks noGrp="1"/>
          </p:cNvSpPr>
          <p:nvPr>
            <p:ph idx="1"/>
          </p:nvPr>
        </p:nvSpPr>
        <p:spPr>
          <a:xfrm>
            <a:off x="1118586" y="1784412"/>
            <a:ext cx="9451553" cy="4265532"/>
          </a:xfrm>
        </p:spPr>
        <p:txBody>
          <a:bodyPr/>
          <a:lstStyle/>
          <a:p>
            <a:pPr marL="0" indent="0">
              <a:buNone/>
            </a:pPr>
            <a:r>
              <a:rPr lang="pl-PL" dirty="0"/>
              <a:t>W języku polskim i ukraińskim czasowniki wymagają BIERNIKA, ale w jednym języku – </a:t>
            </a:r>
            <a:r>
              <a:rPr lang="pl-PL" dirty="0">
                <a:solidFill>
                  <a:schemeClr val="tx2">
                    <a:lumMod val="50000"/>
                  </a:schemeClr>
                </a:solidFill>
              </a:rPr>
              <a:t>z przyimkiem</a:t>
            </a:r>
            <a:r>
              <a:rPr lang="pl-PL" dirty="0"/>
              <a:t>, a w drugim – </a:t>
            </a:r>
            <a:r>
              <a:rPr lang="pl-PL" dirty="0">
                <a:solidFill>
                  <a:schemeClr val="tx2">
                    <a:lumMod val="50000"/>
                  </a:schemeClr>
                </a:solidFill>
              </a:rPr>
              <a:t>bez</a:t>
            </a:r>
            <a:r>
              <a:rPr lang="pl-PL" dirty="0"/>
              <a:t>: </a:t>
            </a:r>
          </a:p>
          <a:p>
            <a:pPr marL="0" indent="0">
              <a:buNone/>
            </a:pPr>
            <a:r>
              <a:rPr lang="pl-PL" dirty="0"/>
              <a:t>pokutować za co (za grzech) – </a:t>
            </a:r>
            <a:r>
              <a:rPr lang="pl-PL" dirty="0" err="1"/>
              <a:t>спокутувати</a:t>
            </a:r>
            <a:r>
              <a:rPr lang="pl-PL" dirty="0"/>
              <a:t> </a:t>
            </a:r>
            <a:r>
              <a:rPr lang="pl-PL" dirty="0" err="1"/>
              <a:t>що</a:t>
            </a:r>
            <a:r>
              <a:rPr lang="pl-PL" dirty="0"/>
              <a:t> (</a:t>
            </a:r>
            <a:r>
              <a:rPr lang="pl-PL" dirty="0" err="1"/>
              <a:t>гріх</a:t>
            </a:r>
            <a:r>
              <a:rPr lang="pl-PL" dirty="0"/>
              <a:t>),</a:t>
            </a:r>
          </a:p>
          <a:p>
            <a:pPr marL="0" indent="0">
              <a:buNone/>
            </a:pPr>
            <a:r>
              <a:rPr lang="pl-PL" dirty="0"/>
              <a:t>pozwalać na co (na manipulacje) – </a:t>
            </a:r>
            <a:r>
              <a:rPr lang="pl-PL" dirty="0" err="1"/>
              <a:t>дозволяти</a:t>
            </a:r>
            <a:r>
              <a:rPr lang="pl-PL" dirty="0"/>
              <a:t> </a:t>
            </a:r>
            <a:r>
              <a:rPr lang="pl-PL" dirty="0" err="1"/>
              <a:t>що</a:t>
            </a:r>
            <a:r>
              <a:rPr lang="pl-PL" dirty="0"/>
              <a:t> (</a:t>
            </a:r>
            <a:r>
              <a:rPr lang="pl-PL" dirty="0" err="1"/>
              <a:t>маніпуляції</a:t>
            </a:r>
            <a:r>
              <a:rPr lang="pl-PL" dirty="0"/>
              <a:t>),</a:t>
            </a:r>
          </a:p>
          <a:p>
            <a:pPr marL="0" indent="0">
              <a:buNone/>
            </a:pPr>
            <a:r>
              <a:rPr lang="pl-PL" dirty="0"/>
              <a:t>zezwalać na co (na eksport) – </a:t>
            </a:r>
            <a:r>
              <a:rPr lang="pl-PL" dirty="0" err="1"/>
              <a:t>дозволяти</a:t>
            </a:r>
            <a:r>
              <a:rPr lang="pl-PL" dirty="0"/>
              <a:t> </a:t>
            </a:r>
            <a:r>
              <a:rPr lang="pl-PL" dirty="0" err="1"/>
              <a:t>що</a:t>
            </a:r>
            <a:r>
              <a:rPr lang="pl-PL" dirty="0"/>
              <a:t> (</a:t>
            </a:r>
            <a:r>
              <a:rPr lang="pl-PL" dirty="0" err="1"/>
              <a:t>експорт</a:t>
            </a:r>
            <a:r>
              <a:rPr lang="pl-PL" dirty="0"/>
              <a:t>),</a:t>
            </a:r>
          </a:p>
          <a:p>
            <a:pPr marL="0" indent="0">
              <a:buNone/>
            </a:pPr>
            <a:endParaRPr lang="pl-PL" dirty="0"/>
          </a:p>
        </p:txBody>
      </p:sp>
      <p:pic>
        <p:nvPicPr>
          <p:cNvPr id="4" name="Obraz 3">
            <a:extLst>
              <a:ext uri="{FF2B5EF4-FFF2-40B4-BE49-F238E27FC236}">
                <a16:creationId xmlns:a16="http://schemas.microsoft.com/office/drawing/2014/main" id="{4C764806-933A-420F-9EC7-92D6DBCE38B4}"/>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FB7C1C19-98E7-420C-9FFD-C38D313FE457}"/>
              </a:ext>
            </a:extLst>
          </p:cNvPr>
          <p:cNvPicPr>
            <a:picLocks noChangeAspect="1"/>
          </p:cNvPicPr>
          <p:nvPr/>
        </p:nvPicPr>
        <p:blipFill>
          <a:blip r:embed="rId3"/>
          <a:stretch>
            <a:fillRect/>
          </a:stretch>
        </p:blipFill>
        <p:spPr>
          <a:xfrm>
            <a:off x="10737978" y="1103472"/>
            <a:ext cx="1432684" cy="1347333"/>
          </a:xfrm>
          <a:prstGeom prst="rect">
            <a:avLst/>
          </a:prstGeom>
        </p:spPr>
      </p:pic>
    </p:spTree>
    <p:extLst>
      <p:ext uri="{BB962C8B-B14F-4D97-AF65-F5344CB8AC3E}">
        <p14:creationId xmlns:p14="http://schemas.microsoft.com/office/powerpoint/2010/main" val="31005493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64D081-5CD3-4E55-9118-A09CAF390C9E}"/>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98C81959-3FCD-4516-9DF8-C26D843BAD4D}"/>
              </a:ext>
            </a:extLst>
          </p:cNvPr>
          <p:cNvSpPr>
            <a:spLocks noGrp="1"/>
          </p:cNvSpPr>
          <p:nvPr>
            <p:ph idx="1"/>
          </p:nvPr>
        </p:nvSpPr>
        <p:spPr>
          <a:xfrm>
            <a:off x="1038687" y="1885286"/>
            <a:ext cx="10262587" cy="4164658"/>
          </a:xfrm>
        </p:spPr>
        <p:txBody>
          <a:bodyPr/>
          <a:lstStyle/>
          <a:p>
            <a:r>
              <a:rPr lang="pl-PL" dirty="0"/>
              <a:t>pomścić kogo (brata) – </a:t>
            </a:r>
            <a:r>
              <a:rPr lang="uk-UA" dirty="0"/>
              <a:t>помститися за кого (за брата),</a:t>
            </a:r>
          </a:p>
          <a:p>
            <a:r>
              <a:rPr lang="pl-PL" dirty="0"/>
              <a:t>umówić co (wizytę) – </a:t>
            </a:r>
            <a:r>
              <a:rPr lang="uk-UA" dirty="0"/>
              <a:t>домовитися про що (про візит), </a:t>
            </a:r>
          </a:p>
          <a:p>
            <a:r>
              <a:rPr lang="uk-UA" dirty="0"/>
              <a:t>о</a:t>
            </a:r>
            <a:r>
              <a:rPr lang="pl-PL" dirty="0" err="1"/>
              <a:t>dreagować</a:t>
            </a:r>
            <a:r>
              <a:rPr lang="pl-PL" dirty="0"/>
              <a:t> co (stres) – [</a:t>
            </a:r>
            <a:r>
              <a:rPr lang="uk-UA" dirty="0"/>
              <a:t>дослівно</a:t>
            </a:r>
            <a:r>
              <a:rPr lang="pl-PL" dirty="0"/>
              <a:t>:]</a:t>
            </a:r>
            <a:r>
              <a:rPr lang="uk-UA" dirty="0"/>
              <a:t> відреагувати на що (на стрес), </a:t>
            </a:r>
            <a:r>
              <a:rPr lang="pl-PL" dirty="0"/>
              <a:t>[</a:t>
            </a:r>
            <a:r>
              <a:rPr lang="uk-UA" dirty="0"/>
              <a:t>у значенні</a:t>
            </a:r>
            <a:r>
              <a:rPr lang="pl-PL" dirty="0"/>
              <a:t>:]</a:t>
            </a:r>
            <a:r>
              <a:rPr lang="uk-UA" dirty="0"/>
              <a:t> відійти від стресу, звільнитися від стресу, заспокоїтися після стресу.</a:t>
            </a:r>
          </a:p>
          <a:p>
            <a:endParaRPr lang="pl-PL" dirty="0"/>
          </a:p>
        </p:txBody>
      </p:sp>
      <p:pic>
        <p:nvPicPr>
          <p:cNvPr id="4" name="Obraz 3">
            <a:extLst>
              <a:ext uri="{FF2B5EF4-FFF2-40B4-BE49-F238E27FC236}">
                <a16:creationId xmlns:a16="http://schemas.microsoft.com/office/drawing/2014/main" id="{17BFFB67-1D69-408D-BFFD-57D97A945354}"/>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D0162961-3C5C-4DBA-B13D-B8D3BFF8F2DA}"/>
              </a:ext>
            </a:extLst>
          </p:cNvPr>
          <p:cNvPicPr>
            <a:picLocks noChangeAspect="1"/>
          </p:cNvPicPr>
          <p:nvPr/>
        </p:nvPicPr>
        <p:blipFill>
          <a:blip r:embed="rId3"/>
          <a:stretch>
            <a:fillRect/>
          </a:stretch>
        </p:blipFill>
        <p:spPr>
          <a:xfrm>
            <a:off x="10737978" y="1103472"/>
            <a:ext cx="1432684" cy="1347333"/>
          </a:xfrm>
          <a:prstGeom prst="rect">
            <a:avLst/>
          </a:prstGeom>
        </p:spPr>
      </p:pic>
    </p:spTree>
    <p:extLst>
      <p:ext uri="{BB962C8B-B14F-4D97-AF65-F5344CB8AC3E}">
        <p14:creationId xmlns:p14="http://schemas.microsoft.com/office/powerpoint/2010/main" val="1679230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213AF8-FB48-4F82-B478-360EA812FF14}"/>
              </a:ext>
            </a:extLst>
          </p:cNvPr>
          <p:cNvSpPr>
            <a:spLocks noGrp="1"/>
          </p:cNvSpPr>
          <p:nvPr>
            <p:ph type="title"/>
          </p:nvPr>
        </p:nvSpPr>
        <p:spPr>
          <a:xfrm>
            <a:off x="2672179" y="808056"/>
            <a:ext cx="7897960" cy="559105"/>
          </a:xfrm>
        </p:spPr>
        <p:txBody>
          <a:bodyPr/>
          <a:lstStyle/>
          <a:p>
            <a:endParaRPr lang="pl-PL" dirty="0"/>
          </a:p>
        </p:txBody>
      </p:sp>
      <p:sp>
        <p:nvSpPr>
          <p:cNvPr id="3" name="Symbol zastępczy zawartości 2">
            <a:extLst>
              <a:ext uri="{FF2B5EF4-FFF2-40B4-BE49-F238E27FC236}">
                <a16:creationId xmlns:a16="http://schemas.microsoft.com/office/drawing/2014/main" id="{984ABDAB-1653-45AB-B8CC-0C54958CE4D5}"/>
              </a:ext>
            </a:extLst>
          </p:cNvPr>
          <p:cNvSpPr>
            <a:spLocks noGrp="1"/>
          </p:cNvSpPr>
          <p:nvPr>
            <p:ph idx="1"/>
          </p:nvPr>
        </p:nvSpPr>
        <p:spPr>
          <a:xfrm>
            <a:off x="1198486" y="2077374"/>
            <a:ext cx="9442675" cy="4309921"/>
          </a:xfrm>
        </p:spPr>
        <p:txBody>
          <a:bodyPr>
            <a:normAutofit lnSpcReduction="10000"/>
          </a:bodyPr>
          <a:lstStyle/>
          <a:p>
            <a:pPr marL="0" indent="0">
              <a:buNone/>
            </a:pPr>
            <a:r>
              <a:rPr lang="pl-PL" sz="2400" dirty="0">
                <a:solidFill>
                  <a:schemeClr val="tx2">
                    <a:lumMod val="50000"/>
                  </a:schemeClr>
                </a:solidFill>
              </a:rPr>
              <a:t>Pamiętajmy!</a:t>
            </a:r>
            <a:r>
              <a:rPr lang="pl-PL" sz="2400" dirty="0"/>
              <a:t> </a:t>
            </a:r>
          </a:p>
          <a:p>
            <a:r>
              <a:rPr lang="pl-PL" sz="2400" dirty="0"/>
              <a:t>W języku polskim czasownik </a:t>
            </a:r>
            <a:r>
              <a:rPr lang="pl-PL" sz="2400" i="1" dirty="0"/>
              <a:t>boleć</a:t>
            </a:r>
            <a:r>
              <a:rPr lang="pl-PL" sz="2400" dirty="0"/>
              <a:t> wymaga rzeczownika (zaimka) w </a:t>
            </a:r>
            <a:r>
              <a:rPr lang="pl-PL" sz="2400" dirty="0">
                <a:solidFill>
                  <a:schemeClr val="accent2">
                    <a:lumMod val="75000"/>
                  </a:schemeClr>
                </a:solidFill>
              </a:rPr>
              <a:t>bierniku</a:t>
            </a:r>
            <a:r>
              <a:rPr lang="pl-PL" sz="2400" dirty="0"/>
              <a:t>: </a:t>
            </a:r>
            <a:r>
              <a:rPr lang="pl-PL" sz="2400" i="1" dirty="0"/>
              <a:t>Boli mnie (gardło); Boli go (gardło); Annę boli (gardło).</a:t>
            </a:r>
            <a:r>
              <a:rPr lang="pl-PL" sz="2400" dirty="0"/>
              <a:t> </a:t>
            </a:r>
          </a:p>
          <a:p>
            <a:r>
              <a:rPr lang="pl-PL" sz="2400" dirty="0"/>
              <a:t>W języku ukraińskim częściej używa się w tym znaczeniu rzeczownika (zaimka) w </a:t>
            </a:r>
            <a:r>
              <a:rPr lang="pl-PL" sz="2400" dirty="0">
                <a:solidFill>
                  <a:schemeClr val="accent2">
                    <a:lumMod val="75000"/>
                  </a:schemeClr>
                </a:solidFill>
              </a:rPr>
              <a:t>dopełniaczu</a:t>
            </a:r>
            <a:r>
              <a:rPr lang="pl-PL" sz="2400" dirty="0"/>
              <a:t> z przyimkiem: </a:t>
            </a:r>
            <a:r>
              <a:rPr lang="pl-PL" sz="2400" i="1" dirty="0"/>
              <a:t>У </a:t>
            </a:r>
            <a:r>
              <a:rPr lang="pl-PL" sz="2400" i="1" dirty="0" err="1"/>
              <a:t>мене</a:t>
            </a:r>
            <a:r>
              <a:rPr lang="pl-PL" sz="2400" i="1" dirty="0"/>
              <a:t> </a:t>
            </a:r>
            <a:r>
              <a:rPr lang="pl-PL" sz="2400" i="1" dirty="0" err="1"/>
              <a:t>болить</a:t>
            </a:r>
            <a:r>
              <a:rPr lang="pl-PL" sz="2400" i="1" dirty="0"/>
              <a:t> (</a:t>
            </a:r>
            <a:r>
              <a:rPr lang="pl-PL" sz="2400" i="1" dirty="0" err="1"/>
              <a:t>горло</a:t>
            </a:r>
            <a:r>
              <a:rPr lang="pl-PL" sz="2400" i="1" dirty="0"/>
              <a:t>); В </a:t>
            </a:r>
            <a:r>
              <a:rPr lang="pl-PL" sz="2400" i="1" dirty="0" err="1"/>
              <a:t>Анни</a:t>
            </a:r>
            <a:r>
              <a:rPr lang="pl-PL" sz="2400" i="1" dirty="0"/>
              <a:t> </a:t>
            </a:r>
            <a:r>
              <a:rPr lang="pl-PL" sz="2400" i="1" dirty="0" err="1"/>
              <a:t>болить</a:t>
            </a:r>
            <a:r>
              <a:rPr lang="pl-PL" sz="2400" i="1" dirty="0"/>
              <a:t> (</a:t>
            </a:r>
            <a:r>
              <a:rPr lang="pl-PL" sz="2400" i="1" dirty="0" err="1"/>
              <a:t>горло</a:t>
            </a:r>
            <a:r>
              <a:rPr lang="pl-PL" sz="2400" i="1" dirty="0"/>
              <a:t>)</a:t>
            </a:r>
            <a:r>
              <a:rPr lang="pl-PL" sz="2400" dirty="0"/>
              <a:t> lub w </a:t>
            </a:r>
            <a:r>
              <a:rPr lang="pl-PL" sz="2400" dirty="0">
                <a:solidFill>
                  <a:schemeClr val="accent2">
                    <a:lumMod val="75000"/>
                  </a:schemeClr>
                </a:solidFill>
              </a:rPr>
              <a:t>celowniku</a:t>
            </a:r>
            <a:r>
              <a:rPr lang="pl-PL" sz="2400" dirty="0"/>
              <a:t>: </a:t>
            </a:r>
            <a:r>
              <a:rPr lang="pl-PL" sz="2400" i="1" dirty="0" err="1"/>
              <a:t>Мені</a:t>
            </a:r>
            <a:r>
              <a:rPr lang="pl-PL" sz="2400" i="1" dirty="0"/>
              <a:t> </a:t>
            </a:r>
            <a:r>
              <a:rPr lang="pl-PL" sz="2400" i="1" dirty="0" err="1"/>
              <a:t>болить</a:t>
            </a:r>
            <a:r>
              <a:rPr lang="pl-PL" sz="2400" i="1" dirty="0"/>
              <a:t> </a:t>
            </a:r>
            <a:r>
              <a:rPr lang="pl-PL" sz="2400" i="1" dirty="0" err="1"/>
              <a:t>горло</a:t>
            </a:r>
            <a:r>
              <a:rPr lang="pl-PL" sz="2400" dirty="0"/>
              <a:t>, </a:t>
            </a:r>
          </a:p>
          <a:p>
            <a:pPr marL="0" indent="0">
              <a:buNone/>
            </a:pPr>
            <a:r>
              <a:rPr lang="pl-PL" sz="2400" dirty="0"/>
              <a:t>czego nie należy przenosić na polszczyznę, np. </a:t>
            </a:r>
            <a:r>
              <a:rPr lang="pl-PL" sz="2400" i="1" dirty="0"/>
              <a:t>Boli </a:t>
            </a:r>
            <a:r>
              <a:rPr lang="pl-PL" sz="2400" i="1" strike="sngStrike" dirty="0"/>
              <a:t>mi</a:t>
            </a:r>
            <a:r>
              <a:rPr lang="pl-PL" sz="2400" i="1" dirty="0"/>
              <a:t> (gardło) </a:t>
            </a:r>
            <a:r>
              <a:rPr lang="pl-PL" sz="2400" dirty="0"/>
              <a:t>zamiast </a:t>
            </a:r>
            <a:r>
              <a:rPr lang="pl-PL" sz="2400" i="1" dirty="0"/>
              <a:t>Boli mnie (gardło).</a:t>
            </a:r>
          </a:p>
        </p:txBody>
      </p:sp>
      <p:pic>
        <p:nvPicPr>
          <p:cNvPr id="4" name="Obraz 3">
            <a:extLst>
              <a:ext uri="{FF2B5EF4-FFF2-40B4-BE49-F238E27FC236}">
                <a16:creationId xmlns:a16="http://schemas.microsoft.com/office/drawing/2014/main" id="{3F31D53D-01F6-45BC-8D34-71A8D5856BF0}"/>
              </a:ext>
            </a:extLst>
          </p:cNvPr>
          <p:cNvPicPr>
            <a:picLocks noChangeAspect="1"/>
          </p:cNvPicPr>
          <p:nvPr/>
        </p:nvPicPr>
        <p:blipFill>
          <a:blip r:embed="rId2"/>
          <a:stretch>
            <a:fillRect/>
          </a:stretch>
        </p:blipFill>
        <p:spPr>
          <a:xfrm>
            <a:off x="9283956" y="-81031"/>
            <a:ext cx="2908044" cy="1103472"/>
          </a:xfrm>
          <a:prstGeom prst="rect">
            <a:avLst/>
          </a:prstGeom>
        </p:spPr>
      </p:pic>
      <p:pic>
        <p:nvPicPr>
          <p:cNvPr id="5" name="Obraz 4">
            <a:extLst>
              <a:ext uri="{FF2B5EF4-FFF2-40B4-BE49-F238E27FC236}">
                <a16:creationId xmlns:a16="http://schemas.microsoft.com/office/drawing/2014/main" id="{3FF42F4F-79A9-45D5-B640-53CE4B0455A4}"/>
              </a:ext>
            </a:extLst>
          </p:cNvPr>
          <p:cNvPicPr>
            <a:picLocks noChangeAspect="1"/>
          </p:cNvPicPr>
          <p:nvPr/>
        </p:nvPicPr>
        <p:blipFill>
          <a:blip r:embed="rId3"/>
          <a:stretch>
            <a:fillRect/>
          </a:stretch>
        </p:blipFill>
        <p:spPr>
          <a:xfrm>
            <a:off x="10759316" y="1022441"/>
            <a:ext cx="1432684" cy="1347333"/>
          </a:xfrm>
          <a:prstGeom prst="rect">
            <a:avLst/>
          </a:prstGeom>
        </p:spPr>
      </p:pic>
    </p:spTree>
    <p:extLst>
      <p:ext uri="{BB962C8B-B14F-4D97-AF65-F5344CB8AC3E}">
        <p14:creationId xmlns:p14="http://schemas.microsoft.com/office/powerpoint/2010/main" val="3866632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9C2CFC-792E-4E44-A12E-D0C1A005123A}"/>
              </a:ext>
            </a:extLst>
          </p:cNvPr>
          <p:cNvSpPr>
            <a:spLocks noGrp="1"/>
          </p:cNvSpPr>
          <p:nvPr>
            <p:ph type="title"/>
          </p:nvPr>
        </p:nvSpPr>
        <p:spPr>
          <a:xfrm>
            <a:off x="2654422" y="133166"/>
            <a:ext cx="7915717" cy="1393793"/>
          </a:xfrm>
        </p:spPr>
        <p:txBody>
          <a:bodyPr/>
          <a:lstStyle/>
          <a:p>
            <a:endParaRPr lang="pl-PL" dirty="0"/>
          </a:p>
        </p:txBody>
      </p:sp>
      <p:sp>
        <p:nvSpPr>
          <p:cNvPr id="3" name="Symbol zastępczy zawartości 2">
            <a:extLst>
              <a:ext uri="{FF2B5EF4-FFF2-40B4-BE49-F238E27FC236}">
                <a16:creationId xmlns:a16="http://schemas.microsoft.com/office/drawing/2014/main" id="{816104AC-D958-4781-A392-A87C7F445C27}"/>
              </a:ext>
            </a:extLst>
          </p:cNvPr>
          <p:cNvSpPr>
            <a:spLocks noGrp="1"/>
          </p:cNvSpPr>
          <p:nvPr>
            <p:ph idx="1"/>
          </p:nvPr>
        </p:nvSpPr>
        <p:spPr>
          <a:xfrm>
            <a:off x="1198485" y="830062"/>
            <a:ext cx="8803483" cy="5330853"/>
          </a:xfrm>
        </p:spPr>
        <p:txBody>
          <a:bodyPr>
            <a:normAutofit/>
          </a:bodyPr>
          <a:lstStyle/>
          <a:p>
            <a:pPr marL="0" indent="0">
              <a:buNone/>
            </a:pPr>
            <a:r>
              <a:rPr lang="pl-PL" sz="2400" dirty="0">
                <a:solidFill>
                  <a:schemeClr val="tx2">
                    <a:lumMod val="50000"/>
                  </a:schemeClr>
                </a:solidFill>
              </a:rPr>
              <a:t>Pamiętajmy! </a:t>
            </a:r>
          </a:p>
          <a:p>
            <a:r>
              <a:rPr lang="pl-PL" sz="2400" dirty="0"/>
              <a:t>W strukturach seryjnych z imiesłowem biernym w polszczyźnie używa się rzeczownika (zaimka) w formie biernika poprzedzonej przyimkiem </a:t>
            </a:r>
            <a:r>
              <a:rPr lang="pl-PL" sz="2400" i="1" dirty="0"/>
              <a:t>przez</a:t>
            </a:r>
            <a:r>
              <a:rPr lang="pl-PL" sz="2400" dirty="0"/>
              <a:t>: </a:t>
            </a:r>
            <a:r>
              <a:rPr lang="pl-PL" sz="2400" i="1" dirty="0" err="1"/>
              <a:t>збудований</a:t>
            </a:r>
            <a:r>
              <a:rPr lang="pl-PL" sz="2400" i="1" dirty="0"/>
              <a:t> </a:t>
            </a:r>
            <a:r>
              <a:rPr lang="pl-PL" sz="2400" i="1" dirty="0" err="1"/>
              <a:t>ким</a:t>
            </a:r>
            <a:r>
              <a:rPr lang="pl-PL" sz="2400" i="1" dirty="0"/>
              <a:t> (</a:t>
            </a:r>
            <a:r>
              <a:rPr lang="pl-PL" sz="2400" i="1" dirty="0" err="1"/>
              <a:t>будинок</a:t>
            </a:r>
            <a:r>
              <a:rPr lang="pl-PL" sz="2400" i="1" dirty="0"/>
              <a:t>) – zbudowany przez kogo (dom). </a:t>
            </a:r>
          </a:p>
        </p:txBody>
      </p:sp>
      <p:pic>
        <p:nvPicPr>
          <p:cNvPr id="10" name="Obraz 9">
            <a:extLst>
              <a:ext uri="{FF2B5EF4-FFF2-40B4-BE49-F238E27FC236}">
                <a16:creationId xmlns:a16="http://schemas.microsoft.com/office/drawing/2014/main" id="{27C4FDBE-7EE7-4314-8066-522A7B6691C6}"/>
              </a:ext>
            </a:extLst>
          </p:cNvPr>
          <p:cNvPicPr>
            <a:picLocks noChangeAspect="1"/>
          </p:cNvPicPr>
          <p:nvPr/>
        </p:nvPicPr>
        <p:blipFill>
          <a:blip r:embed="rId2"/>
          <a:stretch>
            <a:fillRect/>
          </a:stretch>
        </p:blipFill>
        <p:spPr>
          <a:xfrm>
            <a:off x="9364898" y="0"/>
            <a:ext cx="2908044" cy="1103472"/>
          </a:xfrm>
          <a:prstGeom prst="rect">
            <a:avLst/>
          </a:prstGeom>
        </p:spPr>
      </p:pic>
      <p:pic>
        <p:nvPicPr>
          <p:cNvPr id="4" name="Obraz 3">
            <a:extLst>
              <a:ext uri="{FF2B5EF4-FFF2-40B4-BE49-F238E27FC236}">
                <a16:creationId xmlns:a16="http://schemas.microsoft.com/office/drawing/2014/main" id="{C876C9A7-AA52-4F1F-A4AF-900968809972}"/>
              </a:ext>
            </a:extLst>
          </p:cNvPr>
          <p:cNvPicPr>
            <a:picLocks noChangeAspect="1"/>
          </p:cNvPicPr>
          <p:nvPr/>
        </p:nvPicPr>
        <p:blipFill>
          <a:blip r:embed="rId3"/>
          <a:stretch>
            <a:fillRect/>
          </a:stretch>
        </p:blipFill>
        <p:spPr>
          <a:xfrm>
            <a:off x="10818920" y="1103472"/>
            <a:ext cx="1432684" cy="1347333"/>
          </a:xfrm>
          <a:prstGeom prst="rect">
            <a:avLst/>
          </a:prstGeom>
        </p:spPr>
      </p:pic>
    </p:spTree>
    <p:extLst>
      <p:ext uri="{BB962C8B-B14F-4D97-AF65-F5344CB8AC3E}">
        <p14:creationId xmlns:p14="http://schemas.microsoft.com/office/powerpoint/2010/main" val="4138434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D6E7C7-25FB-472A-853B-95C03FA7C704}"/>
              </a:ext>
            </a:extLst>
          </p:cNvPr>
          <p:cNvSpPr>
            <a:spLocks noGrp="1"/>
          </p:cNvSpPr>
          <p:nvPr>
            <p:ph type="title"/>
          </p:nvPr>
        </p:nvSpPr>
        <p:spPr/>
        <p:txBody>
          <a:bodyPr/>
          <a:lstStyle/>
          <a:p>
            <a:pPr algn="l"/>
            <a:r>
              <a:rPr lang="pl-PL" dirty="0"/>
              <a:t>Dodatkowe komentarze</a:t>
            </a:r>
          </a:p>
        </p:txBody>
      </p:sp>
      <p:sp>
        <p:nvSpPr>
          <p:cNvPr id="3" name="Symbol zastępczy zawartości 2">
            <a:extLst>
              <a:ext uri="{FF2B5EF4-FFF2-40B4-BE49-F238E27FC236}">
                <a16:creationId xmlns:a16="http://schemas.microsoft.com/office/drawing/2014/main" id="{C0075161-A338-4FA5-95A2-4A6F8B216C42}"/>
              </a:ext>
            </a:extLst>
          </p:cNvPr>
          <p:cNvSpPr>
            <a:spLocks noGrp="1"/>
          </p:cNvSpPr>
          <p:nvPr>
            <p:ph idx="1"/>
          </p:nvPr>
        </p:nvSpPr>
        <p:spPr>
          <a:xfrm>
            <a:off x="1220007" y="2052116"/>
            <a:ext cx="7796540" cy="3997828"/>
          </a:xfrm>
        </p:spPr>
        <p:txBody>
          <a:bodyPr/>
          <a:lstStyle/>
          <a:p>
            <a:r>
              <a:rPr lang="pl-PL" dirty="0"/>
              <a:t>Inne wymagania </a:t>
            </a:r>
            <a:r>
              <a:rPr lang="pl-PL" dirty="0" err="1"/>
              <a:t>rekcyjne</a:t>
            </a:r>
            <a:r>
              <a:rPr lang="pl-PL" dirty="0"/>
              <a:t> w zależności od subtelności znaczeniowych:</a:t>
            </a:r>
          </a:p>
          <a:p>
            <a:r>
              <a:rPr lang="pl-PL" dirty="0"/>
              <a:t>obawiać się </a:t>
            </a:r>
            <a:r>
              <a:rPr lang="pl-PL" dirty="0">
                <a:solidFill>
                  <a:schemeClr val="accent2">
                    <a:lumMod val="75000"/>
                  </a:schemeClr>
                </a:solidFill>
              </a:rPr>
              <a:t>o kogo, o co </a:t>
            </a:r>
            <a:r>
              <a:rPr lang="pl-PL" dirty="0"/>
              <a:t>to ‘martwić się, że komuś może wydarzyć się coś złego lub że coś okaże się dla kogoś niekorzystne albo przykre’ (</a:t>
            </a:r>
            <a:r>
              <a:rPr lang="pl-PL" i="1" dirty="0"/>
              <a:t>obawiać się o swoje bezpieczeństwo</a:t>
            </a:r>
            <a:r>
              <a:rPr lang="pl-PL" dirty="0"/>
              <a:t>) </a:t>
            </a:r>
          </a:p>
          <a:p>
            <a:r>
              <a:rPr lang="pl-PL" dirty="0"/>
              <a:t> obawiać się </a:t>
            </a:r>
            <a:r>
              <a:rPr lang="pl-PL" dirty="0">
                <a:solidFill>
                  <a:schemeClr val="accent2">
                    <a:lumMod val="75000"/>
                  </a:schemeClr>
                </a:solidFill>
              </a:rPr>
              <a:t>kogo, czego </a:t>
            </a:r>
            <a:r>
              <a:rPr lang="pl-PL" dirty="0"/>
              <a:t>to ‘czuć się niepewnie, spodziewając się, że ktoś może nam zrobić coś złego lub że wydarzy się coś niekorzystnego dla nas’ (</a:t>
            </a:r>
            <a:r>
              <a:rPr lang="pl-PL" i="1" dirty="0"/>
              <a:t>obawiać się konkurencji</a:t>
            </a:r>
            <a:r>
              <a:rPr lang="pl-PL" dirty="0"/>
              <a:t>).</a:t>
            </a:r>
          </a:p>
        </p:txBody>
      </p:sp>
      <p:pic>
        <p:nvPicPr>
          <p:cNvPr id="4" name="Obraz 3">
            <a:extLst>
              <a:ext uri="{FF2B5EF4-FFF2-40B4-BE49-F238E27FC236}">
                <a16:creationId xmlns:a16="http://schemas.microsoft.com/office/drawing/2014/main" id="{08FB8943-EE13-45FE-B5C4-A0C992CC7081}"/>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79E363FF-36F2-4854-8713-3DBF392362B3}"/>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1716202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B13C48-FE6B-4CA9-8606-DA4602BC1905}"/>
              </a:ext>
            </a:extLst>
          </p:cNvPr>
          <p:cNvSpPr>
            <a:spLocks noGrp="1"/>
          </p:cNvSpPr>
          <p:nvPr>
            <p:ph type="title"/>
          </p:nvPr>
        </p:nvSpPr>
        <p:spPr/>
        <p:txBody>
          <a:bodyPr/>
          <a:lstStyle/>
          <a:p>
            <a:pPr algn="l"/>
            <a:r>
              <a:rPr lang="pl-PL" dirty="0"/>
              <a:t>Wątpliwości normatywne</a:t>
            </a:r>
          </a:p>
        </p:txBody>
      </p:sp>
      <p:sp>
        <p:nvSpPr>
          <p:cNvPr id="3" name="Symbol zastępczy zawartości 2">
            <a:extLst>
              <a:ext uri="{FF2B5EF4-FFF2-40B4-BE49-F238E27FC236}">
                <a16:creationId xmlns:a16="http://schemas.microsoft.com/office/drawing/2014/main" id="{872E549C-F9E8-4DBC-9AB9-3BB390DF4AD4}"/>
              </a:ext>
            </a:extLst>
          </p:cNvPr>
          <p:cNvSpPr>
            <a:spLocks noGrp="1"/>
          </p:cNvSpPr>
          <p:nvPr>
            <p:ph idx="1"/>
          </p:nvPr>
        </p:nvSpPr>
        <p:spPr>
          <a:xfrm>
            <a:off x="1251751" y="1911528"/>
            <a:ext cx="9318388" cy="4138416"/>
          </a:xfrm>
        </p:spPr>
        <p:txBody>
          <a:bodyPr/>
          <a:lstStyle/>
          <a:p>
            <a:r>
              <a:rPr lang="pl-PL" dirty="0"/>
              <a:t>Ryzykować co i ryzykować czym</a:t>
            </a:r>
          </a:p>
          <a:p>
            <a:r>
              <a:rPr lang="pl-PL" dirty="0"/>
              <a:t>Wybierać na kogo i wybierać kim</a:t>
            </a:r>
          </a:p>
          <a:p>
            <a:r>
              <a:rPr lang="pl-PL" dirty="0"/>
              <a:t>Obwiniać o co i obwiniać za co </a:t>
            </a:r>
          </a:p>
          <a:p>
            <a:r>
              <a:rPr lang="pl-PL" dirty="0"/>
              <a:t>Wyposażać w co i wyposażać czym</a:t>
            </a:r>
          </a:p>
          <a:p>
            <a:endParaRPr lang="pl-PL" dirty="0"/>
          </a:p>
        </p:txBody>
      </p:sp>
      <p:pic>
        <p:nvPicPr>
          <p:cNvPr id="4" name="Obraz 3">
            <a:extLst>
              <a:ext uri="{FF2B5EF4-FFF2-40B4-BE49-F238E27FC236}">
                <a16:creationId xmlns:a16="http://schemas.microsoft.com/office/drawing/2014/main" id="{AB50C49F-E448-4BA8-9680-BB5981A45FE3}"/>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6C2385D7-BDEA-47A2-9E61-BB814E4C7A5D}"/>
              </a:ext>
            </a:extLst>
          </p:cNvPr>
          <p:cNvPicPr>
            <a:picLocks noChangeAspect="1"/>
          </p:cNvPicPr>
          <p:nvPr/>
        </p:nvPicPr>
        <p:blipFill>
          <a:blip r:embed="rId3"/>
          <a:stretch>
            <a:fillRect/>
          </a:stretch>
        </p:blipFill>
        <p:spPr>
          <a:xfrm>
            <a:off x="10737978" y="1103472"/>
            <a:ext cx="1432684" cy="1347333"/>
          </a:xfrm>
          <a:prstGeom prst="rect">
            <a:avLst/>
          </a:prstGeom>
        </p:spPr>
      </p:pic>
    </p:spTree>
    <p:extLst>
      <p:ext uri="{BB962C8B-B14F-4D97-AF65-F5344CB8AC3E}">
        <p14:creationId xmlns:p14="http://schemas.microsoft.com/office/powerpoint/2010/main" val="1215029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19D0D9-E894-4E44-ABC6-768F7C1E2133}"/>
              </a:ext>
            </a:extLst>
          </p:cNvPr>
          <p:cNvSpPr>
            <a:spLocks noGrp="1"/>
          </p:cNvSpPr>
          <p:nvPr>
            <p:ph type="title"/>
          </p:nvPr>
        </p:nvSpPr>
        <p:spPr/>
        <p:txBody>
          <a:bodyPr/>
          <a:lstStyle/>
          <a:p>
            <a:pPr algn="l"/>
            <a:r>
              <a:rPr lang="pl-PL" dirty="0"/>
              <a:t>Ćwiczenia</a:t>
            </a:r>
          </a:p>
        </p:txBody>
      </p:sp>
      <p:sp>
        <p:nvSpPr>
          <p:cNvPr id="3" name="Symbol zastępczy zawartości 2">
            <a:extLst>
              <a:ext uri="{FF2B5EF4-FFF2-40B4-BE49-F238E27FC236}">
                <a16:creationId xmlns:a16="http://schemas.microsoft.com/office/drawing/2014/main" id="{77DC646A-6ED1-4EC2-BE1B-C5F3F88318F8}"/>
              </a:ext>
            </a:extLst>
          </p:cNvPr>
          <p:cNvSpPr>
            <a:spLocks noGrp="1"/>
          </p:cNvSpPr>
          <p:nvPr>
            <p:ph idx="1"/>
          </p:nvPr>
        </p:nvSpPr>
        <p:spPr>
          <a:xfrm>
            <a:off x="1152721" y="2148396"/>
            <a:ext cx="9886558" cy="4318798"/>
          </a:xfrm>
        </p:spPr>
        <p:txBody>
          <a:bodyPr/>
          <a:lstStyle/>
          <a:p>
            <a:pPr marL="0" indent="0">
              <a:buNone/>
            </a:pPr>
            <a:r>
              <a:rPr lang="pl-PL" b="1" dirty="0"/>
              <a:t>Proszę przetłumaczyć zdania na język ukraiński. Proszę porównać struktury polskie z przyimkami  z odpowiednikami ukraińskimi.</a:t>
            </a:r>
          </a:p>
          <a:p>
            <a:r>
              <a:rPr lang="pl-PL" dirty="0"/>
              <a:t>Przykład: </a:t>
            </a:r>
            <a:r>
              <a:rPr lang="pl-PL" i="1" dirty="0"/>
              <a:t>Czekam na ciebie już od dwudziestu minut. – Я </a:t>
            </a:r>
            <a:r>
              <a:rPr lang="pl-PL" i="1" dirty="0" err="1"/>
              <a:t>вже</a:t>
            </a:r>
            <a:r>
              <a:rPr lang="pl-PL" i="1" dirty="0"/>
              <a:t> </a:t>
            </a:r>
            <a:r>
              <a:rPr lang="pl-PL" i="1" dirty="0" err="1"/>
              <a:t>двадцять</a:t>
            </a:r>
            <a:r>
              <a:rPr lang="pl-PL" i="1" dirty="0"/>
              <a:t> </a:t>
            </a:r>
            <a:r>
              <a:rPr lang="pl-PL" i="1" dirty="0" err="1"/>
              <a:t>хвилин</a:t>
            </a:r>
            <a:r>
              <a:rPr lang="pl-PL" i="1" dirty="0"/>
              <a:t> </a:t>
            </a:r>
            <a:r>
              <a:rPr lang="pl-PL" i="1" dirty="0" err="1"/>
              <a:t>на</a:t>
            </a:r>
            <a:r>
              <a:rPr lang="pl-PL" i="1" dirty="0"/>
              <a:t> </a:t>
            </a:r>
            <a:r>
              <a:rPr lang="pl-PL" i="1" dirty="0" err="1"/>
              <a:t>тебе</a:t>
            </a:r>
            <a:r>
              <a:rPr lang="pl-PL" i="1" dirty="0"/>
              <a:t> </a:t>
            </a:r>
            <a:r>
              <a:rPr lang="pl-PL" i="1" dirty="0" err="1"/>
              <a:t>чекаю</a:t>
            </a:r>
            <a:r>
              <a:rPr lang="pl-PL" dirty="0"/>
              <a:t>.</a:t>
            </a:r>
          </a:p>
          <a:p>
            <a:endParaRPr lang="pl-PL" dirty="0"/>
          </a:p>
          <a:p>
            <a:pPr marL="0" indent="0">
              <a:buNone/>
            </a:pPr>
            <a:r>
              <a:rPr lang="pl-PL" dirty="0"/>
              <a:t>Przez godzinę nie mogłam do ciebie się dodzwonić.</a:t>
            </a:r>
          </a:p>
          <a:p>
            <a:pPr marL="0" indent="0">
              <a:buNone/>
            </a:pPr>
            <a:r>
              <a:rPr lang="pl-PL" dirty="0"/>
              <a:t>Zadzwonię do ciebie za godzinę.</a:t>
            </a:r>
          </a:p>
          <a:p>
            <a:pPr marL="0" indent="0">
              <a:buNone/>
            </a:pPr>
            <a:r>
              <a:rPr lang="pl-PL" dirty="0"/>
              <a:t>Od godziny próbuję do ciebie się dodzwonić. Czy coś się stało?</a:t>
            </a:r>
          </a:p>
          <a:p>
            <a:endParaRPr lang="pl-PL" dirty="0"/>
          </a:p>
        </p:txBody>
      </p:sp>
      <p:pic>
        <p:nvPicPr>
          <p:cNvPr id="4" name="Obraz 3">
            <a:extLst>
              <a:ext uri="{FF2B5EF4-FFF2-40B4-BE49-F238E27FC236}">
                <a16:creationId xmlns:a16="http://schemas.microsoft.com/office/drawing/2014/main" id="{53224601-44D9-4875-8F6F-429991026087}"/>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F8770B91-924C-40FC-BBB5-6F9E243FA155}"/>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1836513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0EF091-3B9D-460B-8B19-1420D2091A0E}"/>
              </a:ext>
            </a:extLst>
          </p:cNvPr>
          <p:cNvSpPr>
            <a:spLocks noGrp="1"/>
          </p:cNvSpPr>
          <p:nvPr>
            <p:ph type="title"/>
          </p:nvPr>
        </p:nvSpPr>
        <p:spPr>
          <a:xfrm>
            <a:off x="2611808" y="-127318"/>
            <a:ext cx="7958331" cy="1077229"/>
          </a:xfrm>
        </p:spPr>
        <p:txBody>
          <a:bodyPr/>
          <a:lstStyle/>
          <a:p>
            <a:endParaRPr lang="pl-PL" dirty="0"/>
          </a:p>
        </p:txBody>
      </p:sp>
      <p:sp>
        <p:nvSpPr>
          <p:cNvPr id="3" name="Symbol zastępczy zawartości 2">
            <a:extLst>
              <a:ext uri="{FF2B5EF4-FFF2-40B4-BE49-F238E27FC236}">
                <a16:creationId xmlns:a16="http://schemas.microsoft.com/office/drawing/2014/main" id="{77539787-F873-4889-8771-725E356C01AE}"/>
              </a:ext>
            </a:extLst>
          </p:cNvPr>
          <p:cNvSpPr>
            <a:spLocks noGrp="1"/>
          </p:cNvSpPr>
          <p:nvPr>
            <p:ph idx="1"/>
          </p:nvPr>
        </p:nvSpPr>
        <p:spPr>
          <a:xfrm>
            <a:off x="1127464" y="949911"/>
            <a:ext cx="9442675" cy="5100033"/>
          </a:xfrm>
        </p:spPr>
        <p:txBody>
          <a:bodyPr/>
          <a:lstStyle/>
          <a:p>
            <a:pPr marL="0" indent="0">
              <a:buNone/>
            </a:pPr>
            <a:r>
              <a:rPr lang="pl-PL" b="1" dirty="0"/>
              <a:t>Proszę wstawić przyimki z ramki (przyimki mogą się powtarzać). Proszę podkreślić przyimki użyte z wyrazami w bierniku.</a:t>
            </a:r>
          </a:p>
          <a:p>
            <a:r>
              <a:rPr lang="pl-PL" dirty="0"/>
              <a:t>Przykład: </a:t>
            </a:r>
            <a:r>
              <a:rPr lang="pl-PL" i="1" dirty="0"/>
              <a:t>Jak mamy podzielić dziesięć cukierków po równo _________ czworo dzieci? – Jak mamy podzielić dziesięć cukierków po równo między czworo dzieci?</a:t>
            </a:r>
          </a:p>
          <a:p>
            <a:pPr marL="0" indent="0">
              <a:buNone/>
            </a:pPr>
            <a:r>
              <a:rPr lang="pl-PL" dirty="0"/>
              <a:t>                    </a:t>
            </a:r>
          </a:p>
          <a:p>
            <a:pPr marL="0" indent="0">
              <a:buNone/>
            </a:pPr>
            <a:r>
              <a:rPr lang="pl-PL" dirty="0"/>
              <a:t>             przez, po, za, między, od</a:t>
            </a:r>
          </a:p>
        </p:txBody>
      </p:sp>
      <p:pic>
        <p:nvPicPr>
          <p:cNvPr id="5" name="Obraz 4">
            <a:extLst>
              <a:ext uri="{FF2B5EF4-FFF2-40B4-BE49-F238E27FC236}">
                <a16:creationId xmlns:a16="http://schemas.microsoft.com/office/drawing/2014/main" id="{801B2D5C-234F-4FB0-9C69-37118A437CDA}"/>
              </a:ext>
            </a:extLst>
          </p:cNvPr>
          <p:cNvPicPr>
            <a:picLocks noChangeAspect="1"/>
          </p:cNvPicPr>
          <p:nvPr/>
        </p:nvPicPr>
        <p:blipFill>
          <a:blip r:embed="rId2"/>
          <a:stretch>
            <a:fillRect/>
          </a:stretch>
        </p:blipFill>
        <p:spPr>
          <a:xfrm>
            <a:off x="9283956" y="0"/>
            <a:ext cx="2908044" cy="1103472"/>
          </a:xfrm>
          <a:prstGeom prst="rect">
            <a:avLst/>
          </a:prstGeom>
        </p:spPr>
      </p:pic>
      <p:pic>
        <p:nvPicPr>
          <p:cNvPr id="4" name="Obraz 3">
            <a:extLst>
              <a:ext uri="{FF2B5EF4-FFF2-40B4-BE49-F238E27FC236}">
                <a16:creationId xmlns:a16="http://schemas.microsoft.com/office/drawing/2014/main" id="{6154A46E-A998-45A6-BD0B-B342FE65CC4B}"/>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1872311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86C1E2-AEBB-42EA-AF3F-68A64290FAD1}"/>
              </a:ext>
            </a:extLst>
          </p:cNvPr>
          <p:cNvSpPr>
            <a:spLocks noGrp="1"/>
          </p:cNvSpPr>
          <p:nvPr>
            <p:ph type="title"/>
          </p:nvPr>
        </p:nvSpPr>
        <p:spPr>
          <a:xfrm>
            <a:off x="2452010" y="124476"/>
            <a:ext cx="7958331" cy="1077229"/>
          </a:xfrm>
        </p:spPr>
        <p:txBody>
          <a:bodyPr>
            <a:normAutofit/>
          </a:bodyPr>
          <a:lstStyle/>
          <a:p>
            <a:pPr algn="l"/>
            <a:r>
              <a:rPr lang="pl-PL" sz="2800" dirty="0"/>
              <a:t>przez, po, za, między, od</a:t>
            </a:r>
          </a:p>
        </p:txBody>
      </p:sp>
      <p:sp>
        <p:nvSpPr>
          <p:cNvPr id="3" name="Symbol zastępczy zawartości 2">
            <a:extLst>
              <a:ext uri="{FF2B5EF4-FFF2-40B4-BE49-F238E27FC236}">
                <a16:creationId xmlns:a16="http://schemas.microsoft.com/office/drawing/2014/main" id="{18A844EC-55E3-4908-B2A3-7DE954B8FA46}"/>
              </a:ext>
            </a:extLst>
          </p:cNvPr>
          <p:cNvSpPr>
            <a:spLocks noGrp="1"/>
          </p:cNvSpPr>
          <p:nvPr>
            <p:ph idx="1"/>
          </p:nvPr>
        </p:nvSpPr>
        <p:spPr>
          <a:xfrm>
            <a:off x="1154097" y="1483756"/>
            <a:ext cx="8093269" cy="5249768"/>
          </a:xfrm>
        </p:spPr>
        <p:txBody>
          <a:bodyPr/>
          <a:lstStyle/>
          <a:p>
            <a:pPr marL="0" indent="0">
              <a:buNone/>
            </a:pPr>
            <a:r>
              <a:rPr lang="pl-PL" dirty="0"/>
              <a:t>1. _______ dwa lata ukończę studia.</a:t>
            </a:r>
          </a:p>
          <a:p>
            <a:pPr marL="0" indent="0">
              <a:buNone/>
            </a:pPr>
            <a:r>
              <a:rPr lang="pl-PL" dirty="0"/>
              <a:t>2. _______ lat marzyłam o tej podróży.</a:t>
            </a:r>
          </a:p>
          <a:p>
            <a:pPr marL="0" indent="0">
              <a:buNone/>
            </a:pPr>
            <a:r>
              <a:rPr lang="pl-PL" dirty="0"/>
              <a:t>3. _______ lata pracował nad książką.</a:t>
            </a:r>
          </a:p>
          <a:p>
            <a:pPr marL="0" indent="0">
              <a:buNone/>
            </a:pPr>
            <a:r>
              <a:rPr lang="pl-PL" dirty="0"/>
              <a:t>4. _______ rok spotkamy się na kolejnej konferencji.</a:t>
            </a:r>
          </a:p>
          <a:p>
            <a:pPr marL="0" indent="0">
              <a:buNone/>
            </a:pPr>
            <a:r>
              <a:rPr lang="pl-PL" dirty="0"/>
              <a:t>5. _______ latach spotkali się znowu.</a:t>
            </a:r>
          </a:p>
          <a:p>
            <a:pPr marL="0" indent="0">
              <a:buNone/>
            </a:pPr>
            <a:r>
              <a:rPr lang="pl-PL" dirty="0"/>
              <a:t>6. Nauczyciel podzielił zadania _________ uczniów.</a:t>
            </a:r>
          </a:p>
          <a:p>
            <a:pPr marL="0" indent="0">
              <a:buNone/>
            </a:pPr>
            <a:r>
              <a:rPr lang="pl-PL" dirty="0"/>
              <a:t>7. Zadania zostały wykonane ________ uczniów znakomicie.</a:t>
            </a:r>
          </a:p>
          <a:p>
            <a:endParaRPr lang="pl-PL" dirty="0"/>
          </a:p>
        </p:txBody>
      </p:sp>
      <p:pic>
        <p:nvPicPr>
          <p:cNvPr id="4" name="Obraz 3">
            <a:extLst>
              <a:ext uri="{FF2B5EF4-FFF2-40B4-BE49-F238E27FC236}">
                <a16:creationId xmlns:a16="http://schemas.microsoft.com/office/drawing/2014/main" id="{D50CED38-72D5-4282-BCF2-4D63AAA30AC8}"/>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56F0C42B-83C1-4BD4-A79B-6DE35F03A3A3}"/>
              </a:ext>
            </a:extLst>
          </p:cNvPr>
          <p:cNvPicPr>
            <a:picLocks noChangeAspect="1"/>
          </p:cNvPicPr>
          <p:nvPr/>
        </p:nvPicPr>
        <p:blipFill>
          <a:blip r:embed="rId3"/>
          <a:stretch>
            <a:fillRect/>
          </a:stretch>
        </p:blipFill>
        <p:spPr>
          <a:xfrm>
            <a:off x="10759316" y="1033065"/>
            <a:ext cx="1432684" cy="1347333"/>
          </a:xfrm>
          <a:prstGeom prst="rect">
            <a:avLst/>
          </a:prstGeom>
        </p:spPr>
      </p:pic>
    </p:spTree>
    <p:extLst>
      <p:ext uri="{BB962C8B-B14F-4D97-AF65-F5344CB8AC3E}">
        <p14:creationId xmlns:p14="http://schemas.microsoft.com/office/powerpoint/2010/main" val="2705563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A2B166-BBCA-4A04-92DC-F857622455F5}"/>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4E35611-1C8A-4F4E-8924-9A4EC22AC10D}"/>
              </a:ext>
            </a:extLst>
          </p:cNvPr>
          <p:cNvSpPr>
            <a:spLocks noGrp="1"/>
          </p:cNvSpPr>
          <p:nvPr>
            <p:ph idx="1"/>
          </p:nvPr>
        </p:nvSpPr>
        <p:spPr>
          <a:xfrm>
            <a:off x="1597980" y="2219418"/>
            <a:ext cx="9277165" cy="3830526"/>
          </a:xfrm>
        </p:spPr>
        <p:txBody>
          <a:bodyPr/>
          <a:lstStyle/>
          <a:p>
            <a:pPr marL="0" indent="0">
              <a:buNone/>
            </a:pPr>
            <a:r>
              <a:rPr lang="pl-PL" sz="2800" dirty="0"/>
              <a:t>„</a:t>
            </a:r>
            <a:r>
              <a:rPr lang="pl-PL" sz="2800" b="1" dirty="0"/>
              <a:t>Właściwe użycia składniowe polszczyzny. </a:t>
            </a:r>
          </a:p>
          <a:p>
            <a:pPr marL="0" indent="0">
              <a:buNone/>
            </a:pPr>
            <a:r>
              <a:rPr lang="pl-PL" sz="2800" b="1" dirty="0"/>
              <a:t>Poradnik z ćwiczeniami nie tylko dla Ukraińców”</a:t>
            </a:r>
          </a:p>
          <a:p>
            <a:endParaRPr lang="pl-PL" dirty="0"/>
          </a:p>
        </p:txBody>
      </p:sp>
      <p:pic>
        <p:nvPicPr>
          <p:cNvPr id="5" name="Obraz 4">
            <a:extLst>
              <a:ext uri="{FF2B5EF4-FFF2-40B4-BE49-F238E27FC236}">
                <a16:creationId xmlns:a16="http://schemas.microsoft.com/office/drawing/2014/main" id="{E4D518A4-3A24-4310-B707-D7A75A27B623}"/>
              </a:ext>
            </a:extLst>
          </p:cNvPr>
          <p:cNvPicPr>
            <a:picLocks noChangeAspect="1"/>
          </p:cNvPicPr>
          <p:nvPr/>
        </p:nvPicPr>
        <p:blipFill>
          <a:blip r:embed="rId2"/>
          <a:stretch>
            <a:fillRect/>
          </a:stretch>
        </p:blipFill>
        <p:spPr>
          <a:xfrm>
            <a:off x="9283956" y="-77813"/>
            <a:ext cx="2908044" cy="1103472"/>
          </a:xfrm>
          <a:prstGeom prst="rect">
            <a:avLst/>
          </a:prstGeom>
        </p:spPr>
      </p:pic>
      <p:pic>
        <p:nvPicPr>
          <p:cNvPr id="4" name="Obraz 3">
            <a:extLst>
              <a:ext uri="{FF2B5EF4-FFF2-40B4-BE49-F238E27FC236}">
                <a16:creationId xmlns:a16="http://schemas.microsoft.com/office/drawing/2014/main" id="{97D8F074-3A99-4160-87BC-F1D6A30DCB3F}"/>
              </a:ext>
            </a:extLst>
          </p:cNvPr>
          <p:cNvPicPr>
            <a:picLocks noChangeAspect="1"/>
          </p:cNvPicPr>
          <p:nvPr/>
        </p:nvPicPr>
        <p:blipFill>
          <a:blip r:embed="rId3"/>
          <a:stretch>
            <a:fillRect/>
          </a:stretch>
        </p:blipFill>
        <p:spPr>
          <a:xfrm>
            <a:off x="10757966" y="1025659"/>
            <a:ext cx="1434034" cy="1348621"/>
          </a:xfrm>
          <a:prstGeom prst="rect">
            <a:avLst/>
          </a:prstGeom>
        </p:spPr>
      </p:pic>
    </p:spTree>
    <p:extLst>
      <p:ext uri="{BB962C8B-B14F-4D97-AF65-F5344CB8AC3E}">
        <p14:creationId xmlns:p14="http://schemas.microsoft.com/office/powerpoint/2010/main" val="1707805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DFDA41-0A11-406F-B65F-85B6D8C3DEC9}"/>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8B1B294E-BDFB-4D6F-8481-CCC0AA6D2B89}"/>
              </a:ext>
            </a:extLst>
          </p:cNvPr>
          <p:cNvSpPr>
            <a:spLocks noGrp="1"/>
          </p:cNvSpPr>
          <p:nvPr>
            <p:ph idx="1"/>
          </p:nvPr>
        </p:nvSpPr>
        <p:spPr>
          <a:xfrm>
            <a:off x="994298" y="1885285"/>
            <a:ext cx="10342485" cy="4164659"/>
          </a:xfrm>
        </p:spPr>
        <p:txBody>
          <a:bodyPr/>
          <a:lstStyle/>
          <a:p>
            <a:r>
              <a:rPr lang="pl-PL" dirty="0"/>
              <a:t>Proszę przetłumaczyć na język polski.</a:t>
            </a:r>
          </a:p>
          <a:p>
            <a:r>
              <a:rPr lang="uk-UA" dirty="0"/>
              <a:t>Студенти нашої групи отримали завдання опрацювати спільний проєкт. Ми залишилися після пар і розподілили між собою конкретні завдання. Цілий тиждень ми працювали індивідуально. Через тиждень зустрілися, щоб зорієнтуватися, чи треба нам ще щось узгодити. Далі ми вирішили зустрітися через чотири дні, після вихідних. Через чотири дні результати нашої спільної роботи були вже значно кращі. Виконаний нами проєкт викладач високо оцінив, що нас дуже потішило. </a:t>
            </a:r>
            <a:endParaRPr lang="pl-PL" dirty="0"/>
          </a:p>
        </p:txBody>
      </p:sp>
      <p:pic>
        <p:nvPicPr>
          <p:cNvPr id="5" name="Obraz 4">
            <a:extLst>
              <a:ext uri="{FF2B5EF4-FFF2-40B4-BE49-F238E27FC236}">
                <a16:creationId xmlns:a16="http://schemas.microsoft.com/office/drawing/2014/main" id="{5A2B21AD-7892-4DEA-B075-61CA8464E9DC}"/>
              </a:ext>
            </a:extLst>
          </p:cNvPr>
          <p:cNvPicPr>
            <a:picLocks noChangeAspect="1"/>
          </p:cNvPicPr>
          <p:nvPr/>
        </p:nvPicPr>
        <p:blipFill>
          <a:blip r:embed="rId2"/>
          <a:stretch>
            <a:fillRect/>
          </a:stretch>
        </p:blipFill>
        <p:spPr>
          <a:xfrm>
            <a:off x="9279605" y="0"/>
            <a:ext cx="2908044" cy="1103472"/>
          </a:xfrm>
          <a:prstGeom prst="rect">
            <a:avLst/>
          </a:prstGeom>
        </p:spPr>
      </p:pic>
      <p:pic>
        <p:nvPicPr>
          <p:cNvPr id="4" name="Obraz 3">
            <a:extLst>
              <a:ext uri="{FF2B5EF4-FFF2-40B4-BE49-F238E27FC236}">
                <a16:creationId xmlns:a16="http://schemas.microsoft.com/office/drawing/2014/main" id="{4E250AE9-E773-4E60-9769-783F272580C5}"/>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379143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D11575-A087-4C9D-8343-D8305E96B0C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F939EC0-15CA-43AA-8BE2-B53AE2049043}"/>
              </a:ext>
            </a:extLst>
          </p:cNvPr>
          <p:cNvSpPr>
            <a:spLocks noGrp="1"/>
          </p:cNvSpPr>
          <p:nvPr>
            <p:ph idx="1"/>
          </p:nvPr>
        </p:nvSpPr>
        <p:spPr>
          <a:xfrm>
            <a:off x="1020932" y="1988599"/>
            <a:ext cx="10298097" cy="4061346"/>
          </a:xfrm>
        </p:spPr>
        <p:txBody>
          <a:bodyPr>
            <a:normAutofit/>
          </a:bodyPr>
          <a:lstStyle/>
          <a:p>
            <a:r>
              <a:rPr lang="pl-PL" dirty="0"/>
              <a:t>Klucz: Studenci naszej grupy dostali zadanie opracowania wspólnego projektu. Zatrzymaliśmy się </a:t>
            </a:r>
            <a:r>
              <a:rPr lang="pl-PL" dirty="0">
                <a:solidFill>
                  <a:schemeClr val="accent2">
                    <a:lumMod val="75000"/>
                  </a:schemeClr>
                </a:solidFill>
              </a:rPr>
              <a:t>po</a:t>
            </a:r>
            <a:r>
              <a:rPr lang="pl-PL" dirty="0"/>
              <a:t> zajęciach i podzieliliśmy </a:t>
            </a:r>
            <a:r>
              <a:rPr lang="pl-PL" dirty="0">
                <a:solidFill>
                  <a:schemeClr val="accent2">
                    <a:lumMod val="75000"/>
                  </a:schemeClr>
                </a:solidFill>
              </a:rPr>
              <a:t>między siebie </a:t>
            </a:r>
            <a:r>
              <a:rPr lang="pl-PL" dirty="0"/>
              <a:t>konkretne zadania. </a:t>
            </a:r>
            <a:r>
              <a:rPr lang="pl-PL" dirty="0">
                <a:solidFill>
                  <a:schemeClr val="accent2">
                    <a:lumMod val="75000"/>
                  </a:schemeClr>
                </a:solidFill>
              </a:rPr>
              <a:t>Przez </a:t>
            </a:r>
            <a:r>
              <a:rPr lang="pl-PL" dirty="0"/>
              <a:t>cały </a:t>
            </a:r>
            <a:r>
              <a:rPr lang="pl-PL" dirty="0">
                <a:solidFill>
                  <a:schemeClr val="accent2">
                    <a:lumMod val="75000"/>
                  </a:schemeClr>
                </a:solidFill>
              </a:rPr>
              <a:t>tydzień</a:t>
            </a:r>
            <a:r>
              <a:rPr lang="pl-PL" dirty="0"/>
              <a:t> pracowaliśmy indywidualnie. </a:t>
            </a:r>
            <a:r>
              <a:rPr lang="pl-PL" dirty="0">
                <a:solidFill>
                  <a:schemeClr val="accent2">
                    <a:lumMod val="75000"/>
                  </a:schemeClr>
                </a:solidFill>
              </a:rPr>
              <a:t>Po tygodniu </a:t>
            </a:r>
            <a:r>
              <a:rPr lang="pl-PL" dirty="0"/>
              <a:t>spotkaliśmy się, żeby się zorientować, czy powinniśmy </a:t>
            </a:r>
            <a:r>
              <a:rPr lang="pl-PL" dirty="0">
                <a:solidFill>
                  <a:schemeClr val="accent4"/>
                </a:solidFill>
              </a:rPr>
              <a:t>/ mamy</a:t>
            </a:r>
            <a:r>
              <a:rPr lang="uk-UA" dirty="0">
                <a:solidFill>
                  <a:schemeClr val="accent4"/>
                </a:solidFill>
              </a:rPr>
              <a:t> </a:t>
            </a:r>
            <a:r>
              <a:rPr lang="pl-PL" dirty="0">
                <a:solidFill>
                  <a:schemeClr val="accent4"/>
                </a:solidFill>
              </a:rPr>
              <a:t>/ musimy </a:t>
            </a:r>
            <a:r>
              <a:rPr lang="pl-PL" dirty="0"/>
              <a:t>jeszcze coś uzgodnić. Następnie postanowiliśmy się spotkać </a:t>
            </a:r>
            <a:r>
              <a:rPr lang="pl-PL" dirty="0">
                <a:solidFill>
                  <a:schemeClr val="accent2">
                    <a:lumMod val="75000"/>
                  </a:schemeClr>
                </a:solidFill>
              </a:rPr>
              <a:t>za cztery dni</a:t>
            </a:r>
            <a:r>
              <a:rPr lang="pl-PL" dirty="0"/>
              <a:t>, po weekendzie. </a:t>
            </a:r>
            <a:r>
              <a:rPr lang="pl-PL" dirty="0">
                <a:solidFill>
                  <a:schemeClr val="accent2">
                    <a:lumMod val="75000"/>
                  </a:schemeClr>
                </a:solidFill>
              </a:rPr>
              <a:t>Po czterech dniach </a:t>
            </a:r>
            <a:r>
              <a:rPr lang="pl-PL" dirty="0"/>
              <a:t>wyniki naszej wspólnej pracy już były dużo lepsze. </a:t>
            </a:r>
            <a:r>
              <a:rPr lang="pl-PL" dirty="0">
                <a:solidFill>
                  <a:schemeClr val="accent2">
                    <a:lumMod val="75000"/>
                  </a:schemeClr>
                </a:solidFill>
              </a:rPr>
              <a:t>Wykonany przez nas </a:t>
            </a:r>
            <a:r>
              <a:rPr lang="pl-PL" dirty="0"/>
              <a:t>projekt został wysoko oceniony </a:t>
            </a:r>
            <a:r>
              <a:rPr lang="pl-PL" dirty="0">
                <a:solidFill>
                  <a:schemeClr val="accent2">
                    <a:lumMod val="75000"/>
                  </a:schemeClr>
                </a:solidFill>
              </a:rPr>
              <a:t>przez wykładowcę </a:t>
            </a:r>
            <a:r>
              <a:rPr lang="pl-PL" dirty="0"/>
              <a:t>/ </a:t>
            </a:r>
            <a:r>
              <a:rPr lang="pl-PL" dirty="0">
                <a:solidFill>
                  <a:schemeClr val="accent4"/>
                </a:solidFill>
              </a:rPr>
              <a:t>Wykładowca wysoko ocenił wykonany przez nas projekt,</a:t>
            </a:r>
            <a:r>
              <a:rPr lang="pl-PL" dirty="0"/>
              <a:t> z czegośmy się bardzo ucieszyli / </a:t>
            </a:r>
            <a:r>
              <a:rPr lang="pl-PL" dirty="0">
                <a:solidFill>
                  <a:schemeClr val="accent4"/>
                </a:solidFill>
              </a:rPr>
              <a:t>z czego bardzo ucieszyliśmy się. </a:t>
            </a:r>
          </a:p>
        </p:txBody>
      </p:sp>
      <p:pic>
        <p:nvPicPr>
          <p:cNvPr id="4" name="Obraz 3">
            <a:extLst>
              <a:ext uri="{FF2B5EF4-FFF2-40B4-BE49-F238E27FC236}">
                <a16:creationId xmlns:a16="http://schemas.microsoft.com/office/drawing/2014/main" id="{55F61A0E-917C-404E-9E9B-3D041C5496DC}"/>
              </a:ext>
            </a:extLst>
          </p:cNvPr>
          <p:cNvPicPr>
            <a:picLocks noChangeAspect="1"/>
          </p:cNvPicPr>
          <p:nvPr/>
        </p:nvPicPr>
        <p:blipFill>
          <a:blip r:embed="rId2"/>
          <a:stretch>
            <a:fillRect/>
          </a:stretch>
        </p:blipFill>
        <p:spPr>
          <a:xfrm>
            <a:off x="9283956" y="-5472"/>
            <a:ext cx="2908044" cy="1103472"/>
          </a:xfrm>
          <a:prstGeom prst="rect">
            <a:avLst/>
          </a:prstGeom>
        </p:spPr>
      </p:pic>
      <p:pic>
        <p:nvPicPr>
          <p:cNvPr id="5" name="Obraz 4">
            <a:extLst>
              <a:ext uri="{FF2B5EF4-FFF2-40B4-BE49-F238E27FC236}">
                <a16:creationId xmlns:a16="http://schemas.microsoft.com/office/drawing/2014/main" id="{223ED28C-EA28-42E5-9B38-E1CAAED20BA1}"/>
              </a:ext>
            </a:extLst>
          </p:cNvPr>
          <p:cNvPicPr>
            <a:picLocks noChangeAspect="1"/>
          </p:cNvPicPr>
          <p:nvPr/>
        </p:nvPicPr>
        <p:blipFill>
          <a:blip r:embed="rId3"/>
          <a:stretch>
            <a:fillRect/>
          </a:stretch>
        </p:blipFill>
        <p:spPr>
          <a:xfrm>
            <a:off x="10759316" y="1098000"/>
            <a:ext cx="1432684" cy="1347333"/>
          </a:xfrm>
          <a:prstGeom prst="rect">
            <a:avLst/>
          </a:prstGeom>
        </p:spPr>
      </p:pic>
    </p:spTree>
    <p:extLst>
      <p:ext uri="{BB962C8B-B14F-4D97-AF65-F5344CB8AC3E}">
        <p14:creationId xmlns:p14="http://schemas.microsoft.com/office/powerpoint/2010/main" val="4237886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DA1839-8ADB-41A3-9C69-BEC620002E45}"/>
              </a:ext>
            </a:extLst>
          </p:cNvPr>
          <p:cNvSpPr>
            <a:spLocks noGrp="1"/>
          </p:cNvSpPr>
          <p:nvPr>
            <p:ph type="title"/>
          </p:nvPr>
        </p:nvSpPr>
        <p:spPr>
          <a:xfrm>
            <a:off x="2317071" y="-648070"/>
            <a:ext cx="8350723" cy="648070"/>
          </a:xfrm>
        </p:spPr>
        <p:txBody>
          <a:bodyPr/>
          <a:lstStyle/>
          <a:p>
            <a:endParaRPr lang="pl-PL" dirty="0"/>
          </a:p>
        </p:txBody>
      </p:sp>
      <p:sp>
        <p:nvSpPr>
          <p:cNvPr id="3" name="Symbol zastępczy zawartości 2">
            <a:extLst>
              <a:ext uri="{FF2B5EF4-FFF2-40B4-BE49-F238E27FC236}">
                <a16:creationId xmlns:a16="http://schemas.microsoft.com/office/drawing/2014/main" id="{E94A22B0-4E92-4AC0-AA8A-02B23FBF3418}"/>
              </a:ext>
            </a:extLst>
          </p:cNvPr>
          <p:cNvSpPr>
            <a:spLocks noGrp="1"/>
          </p:cNvSpPr>
          <p:nvPr>
            <p:ph idx="1"/>
          </p:nvPr>
        </p:nvSpPr>
        <p:spPr>
          <a:xfrm>
            <a:off x="949911" y="301841"/>
            <a:ext cx="10626571" cy="6122810"/>
          </a:xfrm>
        </p:spPr>
        <p:txBody>
          <a:bodyPr>
            <a:normAutofit fontScale="62500" lnSpcReduction="20000"/>
          </a:bodyPr>
          <a:lstStyle/>
          <a:p>
            <a:pPr marL="0" indent="0">
              <a:buNone/>
            </a:pPr>
            <a:endParaRPr lang="pl-PL" sz="2300" b="1" dirty="0"/>
          </a:p>
          <a:p>
            <a:pPr marL="0" indent="0">
              <a:buNone/>
            </a:pPr>
            <a:endParaRPr lang="pl-PL" sz="2300" b="1" dirty="0"/>
          </a:p>
          <a:p>
            <a:pPr marL="0" indent="0">
              <a:buNone/>
            </a:pPr>
            <a:r>
              <a:rPr lang="pl-PL" sz="2300" b="1" dirty="0"/>
              <a:t>Proszę użyć wyrazów w nawiasie w odpowiedniej formie (ewentualnie dodając przyimek) </a:t>
            </a:r>
          </a:p>
          <a:p>
            <a:pPr marL="0" indent="0">
              <a:buNone/>
            </a:pPr>
            <a:r>
              <a:rPr lang="pl-PL" sz="2300" b="1" dirty="0"/>
              <a:t>i wskazać ich przypadek.</a:t>
            </a:r>
          </a:p>
          <a:p>
            <a:r>
              <a:rPr lang="pl-PL" sz="2300" dirty="0"/>
              <a:t>Przykład: </a:t>
            </a:r>
            <a:r>
              <a:rPr lang="pl-PL" sz="2300" i="1" dirty="0"/>
              <a:t>Jak dbać o (zdrowie) ___________ , żeby cieszyć się dobrym samopoczuciem?</a:t>
            </a:r>
          </a:p>
          <a:p>
            <a:r>
              <a:rPr lang="pl-PL" sz="2300" i="1" dirty="0"/>
              <a:t> – Jak dbać o zdrowie, żeby cieszyć się dobrym samopoczuciem</a:t>
            </a:r>
            <a:r>
              <a:rPr lang="pl-PL" sz="2300" dirty="0"/>
              <a:t>?</a:t>
            </a:r>
          </a:p>
          <a:p>
            <a:pPr marL="0" indent="0">
              <a:buNone/>
            </a:pPr>
            <a:r>
              <a:rPr lang="pl-PL" sz="2300" dirty="0"/>
              <a:t>1.	Pamiętaj o (aktywność fizyczna) _________________________.</a:t>
            </a:r>
          </a:p>
          <a:p>
            <a:pPr marL="0" indent="0">
              <a:buNone/>
            </a:pPr>
            <a:r>
              <a:rPr lang="pl-PL" sz="2300" dirty="0"/>
              <a:t>2.	Zadbaj o (zdrowy sen) _______________________.</a:t>
            </a:r>
          </a:p>
          <a:p>
            <a:pPr marL="0" indent="0">
              <a:buNone/>
            </a:pPr>
            <a:r>
              <a:rPr lang="pl-PL" sz="2300" dirty="0"/>
              <a:t>3.	Uważaj na (słońce) _____________________ .</a:t>
            </a:r>
          </a:p>
          <a:p>
            <a:pPr marL="0" indent="0">
              <a:buNone/>
            </a:pPr>
            <a:r>
              <a:rPr lang="pl-PL" sz="2300" dirty="0"/>
              <a:t>4.	Używaj (zdrowa żywność) ___________________ .</a:t>
            </a:r>
          </a:p>
          <a:p>
            <a:pPr marL="0" indent="0">
              <a:buNone/>
            </a:pPr>
            <a:r>
              <a:rPr lang="pl-PL" sz="2300" dirty="0"/>
              <a:t>5.	Spożywaj (produkty) ____________bogate (składniki odżywcze) _______________________ .</a:t>
            </a:r>
          </a:p>
          <a:p>
            <a:pPr marL="0" indent="0">
              <a:buNone/>
            </a:pPr>
            <a:r>
              <a:rPr lang="pl-PL" sz="2300" dirty="0"/>
              <a:t>6.	Stosuj (przemyślana suplementacja) __________________________ .</a:t>
            </a:r>
          </a:p>
          <a:p>
            <a:pPr marL="0" indent="0">
              <a:buNone/>
            </a:pPr>
            <a:r>
              <a:rPr lang="pl-PL" sz="2300" dirty="0"/>
              <a:t>7.	Pamiętaj o (odpoczynek) _______________________ . </a:t>
            </a:r>
          </a:p>
          <a:p>
            <a:pPr marL="0" indent="0">
              <a:buNone/>
            </a:pPr>
            <a:r>
              <a:rPr lang="pl-PL" sz="2300" dirty="0"/>
              <a:t>8.	Przestrzegaj (powyższe zasady) __________________ !</a:t>
            </a:r>
          </a:p>
          <a:p>
            <a:endParaRPr lang="pl-PL" dirty="0"/>
          </a:p>
        </p:txBody>
      </p:sp>
      <p:pic>
        <p:nvPicPr>
          <p:cNvPr id="5" name="Obraz 4">
            <a:extLst>
              <a:ext uri="{FF2B5EF4-FFF2-40B4-BE49-F238E27FC236}">
                <a16:creationId xmlns:a16="http://schemas.microsoft.com/office/drawing/2014/main" id="{707ED664-1172-44A4-926B-149BC0C4B96F}"/>
              </a:ext>
            </a:extLst>
          </p:cNvPr>
          <p:cNvPicPr>
            <a:picLocks noChangeAspect="1"/>
          </p:cNvPicPr>
          <p:nvPr/>
        </p:nvPicPr>
        <p:blipFill>
          <a:blip r:embed="rId2"/>
          <a:stretch>
            <a:fillRect/>
          </a:stretch>
        </p:blipFill>
        <p:spPr>
          <a:xfrm>
            <a:off x="9356020" y="0"/>
            <a:ext cx="2908044" cy="1103472"/>
          </a:xfrm>
          <a:prstGeom prst="rect">
            <a:avLst/>
          </a:prstGeom>
        </p:spPr>
      </p:pic>
      <p:pic>
        <p:nvPicPr>
          <p:cNvPr id="4" name="Obraz 3">
            <a:extLst>
              <a:ext uri="{FF2B5EF4-FFF2-40B4-BE49-F238E27FC236}">
                <a16:creationId xmlns:a16="http://schemas.microsoft.com/office/drawing/2014/main" id="{EA049A39-BE2A-4BC0-AC84-D781E5DE3D8C}"/>
              </a:ext>
            </a:extLst>
          </p:cNvPr>
          <p:cNvPicPr>
            <a:picLocks noChangeAspect="1"/>
          </p:cNvPicPr>
          <p:nvPr/>
        </p:nvPicPr>
        <p:blipFill>
          <a:blip r:embed="rId3"/>
          <a:stretch>
            <a:fillRect/>
          </a:stretch>
        </p:blipFill>
        <p:spPr>
          <a:xfrm>
            <a:off x="10810042" y="1077875"/>
            <a:ext cx="1432684" cy="1347333"/>
          </a:xfrm>
          <a:prstGeom prst="rect">
            <a:avLst/>
          </a:prstGeom>
        </p:spPr>
      </p:pic>
    </p:spTree>
    <p:extLst>
      <p:ext uri="{BB962C8B-B14F-4D97-AF65-F5344CB8AC3E}">
        <p14:creationId xmlns:p14="http://schemas.microsoft.com/office/powerpoint/2010/main" val="22232068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AC6607-7883-4102-A5C4-EFA6669FAD9A}"/>
              </a:ext>
            </a:extLst>
          </p:cNvPr>
          <p:cNvSpPr>
            <a:spLocks noGrp="1"/>
          </p:cNvSpPr>
          <p:nvPr>
            <p:ph type="title"/>
          </p:nvPr>
        </p:nvSpPr>
        <p:spPr>
          <a:xfrm>
            <a:off x="2831977" y="-849427"/>
            <a:ext cx="8013370" cy="1698854"/>
          </a:xfrm>
        </p:spPr>
        <p:txBody>
          <a:bodyPr/>
          <a:lstStyle/>
          <a:p>
            <a:endParaRPr lang="pl-PL" dirty="0"/>
          </a:p>
        </p:txBody>
      </p:sp>
      <p:sp>
        <p:nvSpPr>
          <p:cNvPr id="3" name="Symbol zastępczy zawartości 2">
            <a:extLst>
              <a:ext uri="{FF2B5EF4-FFF2-40B4-BE49-F238E27FC236}">
                <a16:creationId xmlns:a16="http://schemas.microsoft.com/office/drawing/2014/main" id="{8829175C-314E-4800-BEAA-2D59E6A682E4}"/>
              </a:ext>
            </a:extLst>
          </p:cNvPr>
          <p:cNvSpPr>
            <a:spLocks noGrp="1"/>
          </p:cNvSpPr>
          <p:nvPr>
            <p:ph idx="1"/>
          </p:nvPr>
        </p:nvSpPr>
        <p:spPr>
          <a:xfrm>
            <a:off x="994299" y="1154097"/>
            <a:ext cx="10306975" cy="4870949"/>
          </a:xfrm>
        </p:spPr>
        <p:txBody>
          <a:bodyPr/>
          <a:lstStyle/>
          <a:p>
            <a:pPr marL="0" indent="0">
              <a:buNone/>
            </a:pPr>
            <a:r>
              <a:rPr lang="pl-PL" dirty="0"/>
              <a:t>Proszę użyć wyrazów w nawiasie w odpowiednim przypadku, ewentualnie z przyimkami. Proszę określić przypadek. Proszę wymienić przykłady odmienne od odpowiedników ukraińskich.</a:t>
            </a:r>
          </a:p>
          <a:p>
            <a:r>
              <a:rPr lang="pl-PL" dirty="0"/>
              <a:t>Przykład: </a:t>
            </a:r>
            <a:r>
              <a:rPr lang="pl-PL" i="1" dirty="0"/>
              <a:t>Co zrobić, by przestać narzekać (brak) __________ czasu? – Co zrobić, by przestać narzekać na brak czasu</a:t>
            </a:r>
            <a:r>
              <a:rPr lang="pl-PL" dirty="0"/>
              <a:t>? Biernik.</a:t>
            </a:r>
          </a:p>
          <a:p>
            <a:pPr marL="0" indent="0">
              <a:buNone/>
            </a:pPr>
            <a:r>
              <a:rPr lang="pl-PL" dirty="0"/>
              <a:t>Co zrobić, by przestać narzekać (brak) __________ czasu? Jeśli coś nam nie wychodzi, to szukajmy (przyczyny) _____________ i zmieńmy (sposób) ______________ działania. Jeśli ciągle mamy poczucie, że czas ucieka nam (palce) _______________ , to starajmy się zmienić (drobne rzeczy) __________________ , które pomogą nam odzyskać choćby (kilka) ____________ minut. […]</a:t>
            </a:r>
          </a:p>
          <a:p>
            <a:endParaRPr lang="pl-PL" dirty="0"/>
          </a:p>
        </p:txBody>
      </p:sp>
      <p:pic>
        <p:nvPicPr>
          <p:cNvPr id="5" name="Obraz 4">
            <a:extLst>
              <a:ext uri="{FF2B5EF4-FFF2-40B4-BE49-F238E27FC236}">
                <a16:creationId xmlns:a16="http://schemas.microsoft.com/office/drawing/2014/main" id="{4457BAD3-64EA-447F-8BAA-7A72E74088B9}"/>
              </a:ext>
            </a:extLst>
          </p:cNvPr>
          <p:cNvPicPr>
            <a:picLocks noChangeAspect="1"/>
          </p:cNvPicPr>
          <p:nvPr/>
        </p:nvPicPr>
        <p:blipFill>
          <a:blip r:embed="rId2"/>
          <a:stretch>
            <a:fillRect/>
          </a:stretch>
        </p:blipFill>
        <p:spPr>
          <a:xfrm>
            <a:off x="9283956" y="0"/>
            <a:ext cx="2908044" cy="1103472"/>
          </a:xfrm>
          <a:prstGeom prst="rect">
            <a:avLst/>
          </a:prstGeom>
        </p:spPr>
      </p:pic>
      <p:pic>
        <p:nvPicPr>
          <p:cNvPr id="4" name="Obraz 3">
            <a:extLst>
              <a:ext uri="{FF2B5EF4-FFF2-40B4-BE49-F238E27FC236}">
                <a16:creationId xmlns:a16="http://schemas.microsoft.com/office/drawing/2014/main" id="{068EBF13-AA41-44E4-B686-529B6E985254}"/>
              </a:ext>
            </a:extLst>
          </p:cNvPr>
          <p:cNvPicPr>
            <a:picLocks noChangeAspect="1"/>
          </p:cNvPicPr>
          <p:nvPr/>
        </p:nvPicPr>
        <p:blipFill>
          <a:blip r:embed="rId3"/>
          <a:stretch>
            <a:fillRect/>
          </a:stretch>
        </p:blipFill>
        <p:spPr>
          <a:xfrm>
            <a:off x="10978718" y="1103472"/>
            <a:ext cx="1213282" cy="1141001"/>
          </a:xfrm>
          <a:prstGeom prst="rect">
            <a:avLst/>
          </a:prstGeom>
        </p:spPr>
      </p:pic>
    </p:spTree>
    <p:extLst>
      <p:ext uri="{BB962C8B-B14F-4D97-AF65-F5344CB8AC3E}">
        <p14:creationId xmlns:p14="http://schemas.microsoft.com/office/powerpoint/2010/main" val="2753068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05F680-83F7-4775-8123-D37FA86C562B}"/>
              </a:ext>
            </a:extLst>
          </p:cNvPr>
          <p:cNvSpPr>
            <a:spLocks noGrp="1"/>
          </p:cNvSpPr>
          <p:nvPr>
            <p:ph type="title"/>
          </p:nvPr>
        </p:nvSpPr>
        <p:spPr>
          <a:xfrm>
            <a:off x="2523032" y="-1077229"/>
            <a:ext cx="7958331" cy="1077229"/>
          </a:xfrm>
        </p:spPr>
        <p:txBody>
          <a:bodyPr/>
          <a:lstStyle/>
          <a:p>
            <a:endParaRPr lang="pl-PL" dirty="0"/>
          </a:p>
        </p:txBody>
      </p:sp>
      <p:sp>
        <p:nvSpPr>
          <p:cNvPr id="3" name="Symbol zastępczy zawartości 2">
            <a:extLst>
              <a:ext uri="{FF2B5EF4-FFF2-40B4-BE49-F238E27FC236}">
                <a16:creationId xmlns:a16="http://schemas.microsoft.com/office/drawing/2014/main" id="{ED9A8D4B-407D-4208-81AC-15518F7CE4AF}"/>
              </a:ext>
            </a:extLst>
          </p:cNvPr>
          <p:cNvSpPr>
            <a:spLocks noGrp="1"/>
          </p:cNvSpPr>
          <p:nvPr>
            <p:ph idx="1"/>
          </p:nvPr>
        </p:nvSpPr>
        <p:spPr>
          <a:xfrm>
            <a:off x="1003176" y="551736"/>
            <a:ext cx="9942991" cy="6129843"/>
          </a:xfrm>
        </p:spPr>
        <p:txBody>
          <a:bodyPr>
            <a:normAutofit fontScale="47500" lnSpcReduction="20000"/>
          </a:bodyPr>
          <a:lstStyle/>
          <a:p>
            <a:pPr marL="0" indent="0">
              <a:buNone/>
            </a:pPr>
            <a:endParaRPr lang="pl-PL" sz="3300" b="1" dirty="0"/>
          </a:p>
          <a:p>
            <a:pPr marL="0" indent="0">
              <a:buNone/>
            </a:pPr>
            <a:r>
              <a:rPr lang="pl-PL" sz="3300" b="1" dirty="0"/>
              <a:t>Proszę wyrazić swoją opinię, odpowiadając na pytania pełnym zdaniem.</a:t>
            </a:r>
          </a:p>
          <a:p>
            <a:r>
              <a:rPr lang="pl-PL" sz="3300" dirty="0"/>
              <a:t>Przykład: </a:t>
            </a:r>
            <a:r>
              <a:rPr lang="pl-PL" sz="3300" i="1" dirty="0"/>
              <a:t>O co zazwyczaj człowiek się martwi? – Człowiek, moim zdaniem, zazwyczaj martwi się o przyszłość.</a:t>
            </a:r>
          </a:p>
          <a:p>
            <a:pPr marL="0" indent="0">
              <a:buNone/>
            </a:pPr>
            <a:r>
              <a:rPr lang="pl-PL" sz="3300" dirty="0"/>
              <a:t>1.	</a:t>
            </a:r>
            <a:r>
              <a:rPr lang="pl-PL" sz="3300" u="sng" dirty="0"/>
              <a:t>O co zazwyczaj człowiek</a:t>
            </a:r>
            <a:r>
              <a:rPr lang="pl-PL" sz="3300" dirty="0"/>
              <a:t>:</a:t>
            </a:r>
          </a:p>
          <a:p>
            <a:pPr marL="0" indent="0">
              <a:buNone/>
            </a:pPr>
            <a:r>
              <a:rPr lang="pl-PL" sz="3300" dirty="0"/>
              <a:t>a)	martwi się?</a:t>
            </a:r>
          </a:p>
          <a:p>
            <a:pPr marL="0" indent="0">
              <a:buNone/>
            </a:pPr>
            <a:r>
              <a:rPr lang="pl-PL" sz="3300" dirty="0"/>
              <a:t>b)	boi się?</a:t>
            </a:r>
          </a:p>
          <a:p>
            <a:pPr marL="0" indent="0">
              <a:buNone/>
            </a:pPr>
            <a:r>
              <a:rPr lang="pl-PL" sz="3300" dirty="0"/>
              <a:t>c)	zabiega?</a:t>
            </a:r>
          </a:p>
          <a:p>
            <a:pPr marL="0" indent="0">
              <a:buNone/>
            </a:pPr>
            <a:r>
              <a:rPr lang="pl-PL" sz="3300" dirty="0"/>
              <a:t>d)	zwraca się do innych ludzi?</a:t>
            </a:r>
          </a:p>
          <a:p>
            <a:pPr marL="0" indent="0">
              <a:buNone/>
            </a:pPr>
            <a:r>
              <a:rPr lang="pl-PL" sz="3300" dirty="0"/>
              <a:t>e)	prosi Boga? (jeśli jest wierzący)</a:t>
            </a:r>
          </a:p>
          <a:p>
            <a:pPr marL="0" indent="0">
              <a:buNone/>
            </a:pPr>
            <a:r>
              <a:rPr lang="pl-PL" sz="3300" dirty="0"/>
              <a:t>f)	pyta znajomych?</a:t>
            </a:r>
          </a:p>
          <a:p>
            <a:pPr marL="0" indent="0">
              <a:buNone/>
            </a:pPr>
            <a:r>
              <a:rPr lang="pl-PL" sz="3300" dirty="0"/>
              <a:t>g)	walczy?</a:t>
            </a:r>
          </a:p>
          <a:p>
            <a:pPr marL="0" indent="0">
              <a:buNone/>
            </a:pPr>
            <a:r>
              <a:rPr lang="pl-PL" sz="3300" dirty="0"/>
              <a:t>h)	kłóci się?</a:t>
            </a:r>
          </a:p>
          <a:p>
            <a:pPr marL="0" indent="0">
              <a:buNone/>
            </a:pPr>
            <a:r>
              <a:rPr lang="pl-PL" sz="3300" dirty="0"/>
              <a:t>i)	sprzecza się?</a:t>
            </a:r>
          </a:p>
          <a:p>
            <a:endParaRPr lang="pl-PL" dirty="0"/>
          </a:p>
        </p:txBody>
      </p:sp>
      <p:pic>
        <p:nvPicPr>
          <p:cNvPr id="5" name="Obraz 4">
            <a:extLst>
              <a:ext uri="{FF2B5EF4-FFF2-40B4-BE49-F238E27FC236}">
                <a16:creationId xmlns:a16="http://schemas.microsoft.com/office/drawing/2014/main" id="{3FEA06EF-4E36-42A4-90EB-4761A62B0E77}"/>
              </a:ext>
            </a:extLst>
          </p:cNvPr>
          <p:cNvPicPr>
            <a:picLocks noChangeAspect="1"/>
          </p:cNvPicPr>
          <p:nvPr/>
        </p:nvPicPr>
        <p:blipFill>
          <a:blip r:embed="rId2"/>
          <a:stretch>
            <a:fillRect/>
          </a:stretch>
        </p:blipFill>
        <p:spPr>
          <a:xfrm>
            <a:off x="9283956" y="-96756"/>
            <a:ext cx="2908044" cy="1103472"/>
          </a:xfrm>
          <a:prstGeom prst="rect">
            <a:avLst/>
          </a:prstGeom>
        </p:spPr>
      </p:pic>
      <p:pic>
        <p:nvPicPr>
          <p:cNvPr id="4" name="Obraz 3">
            <a:extLst>
              <a:ext uri="{FF2B5EF4-FFF2-40B4-BE49-F238E27FC236}">
                <a16:creationId xmlns:a16="http://schemas.microsoft.com/office/drawing/2014/main" id="{5C4A9D83-0425-4CE5-AC90-BE633809B3F6}"/>
              </a:ext>
            </a:extLst>
          </p:cNvPr>
          <p:cNvPicPr>
            <a:picLocks noChangeAspect="1"/>
          </p:cNvPicPr>
          <p:nvPr/>
        </p:nvPicPr>
        <p:blipFill>
          <a:blip r:embed="rId3"/>
          <a:stretch>
            <a:fillRect/>
          </a:stretch>
        </p:blipFill>
        <p:spPr>
          <a:xfrm>
            <a:off x="10759316" y="1006716"/>
            <a:ext cx="1432684" cy="1347333"/>
          </a:xfrm>
          <a:prstGeom prst="rect">
            <a:avLst/>
          </a:prstGeom>
        </p:spPr>
      </p:pic>
    </p:spTree>
    <p:extLst>
      <p:ext uri="{BB962C8B-B14F-4D97-AF65-F5344CB8AC3E}">
        <p14:creationId xmlns:p14="http://schemas.microsoft.com/office/powerpoint/2010/main" val="30721440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450633-4BDB-4ED5-8286-F4FC281E5EE2}"/>
              </a:ext>
            </a:extLst>
          </p:cNvPr>
          <p:cNvSpPr>
            <a:spLocks noGrp="1"/>
          </p:cNvSpPr>
          <p:nvPr>
            <p:ph type="title"/>
          </p:nvPr>
        </p:nvSpPr>
        <p:spPr>
          <a:xfrm>
            <a:off x="2505276" y="-1077229"/>
            <a:ext cx="7958331" cy="1077229"/>
          </a:xfrm>
        </p:spPr>
        <p:txBody>
          <a:bodyPr/>
          <a:lstStyle/>
          <a:p>
            <a:endParaRPr lang="pl-PL" dirty="0"/>
          </a:p>
        </p:txBody>
      </p:sp>
      <p:sp>
        <p:nvSpPr>
          <p:cNvPr id="3" name="Symbol zastępczy zawartości 2">
            <a:extLst>
              <a:ext uri="{FF2B5EF4-FFF2-40B4-BE49-F238E27FC236}">
                <a16:creationId xmlns:a16="http://schemas.microsoft.com/office/drawing/2014/main" id="{C58038D3-7F77-46E5-B0F1-2A8A40761FF6}"/>
              </a:ext>
            </a:extLst>
          </p:cNvPr>
          <p:cNvSpPr>
            <a:spLocks noGrp="1"/>
          </p:cNvSpPr>
          <p:nvPr>
            <p:ph idx="1"/>
          </p:nvPr>
        </p:nvSpPr>
        <p:spPr>
          <a:xfrm>
            <a:off x="914400" y="355106"/>
            <a:ext cx="9282877" cy="6312023"/>
          </a:xfrm>
        </p:spPr>
        <p:txBody>
          <a:bodyPr>
            <a:normAutofit fontScale="77500" lnSpcReduction="20000"/>
          </a:bodyPr>
          <a:lstStyle/>
          <a:p>
            <a:pPr marL="0" indent="0">
              <a:buNone/>
            </a:pPr>
            <a:r>
              <a:rPr lang="pl-PL" b="1" dirty="0"/>
              <a:t>Proszę użyć w zdaniach przyimków.</a:t>
            </a:r>
          </a:p>
          <a:p>
            <a:r>
              <a:rPr lang="pl-PL" dirty="0"/>
              <a:t>Przykład: </a:t>
            </a:r>
            <a:r>
              <a:rPr lang="pl-PL" i="1" dirty="0"/>
              <a:t>Wydano wyrok ________ generała. – Wydano wyrok </a:t>
            </a:r>
            <a:r>
              <a:rPr lang="pl-PL" i="1" dirty="0">
                <a:solidFill>
                  <a:schemeClr val="tx2">
                    <a:lumMod val="50000"/>
                  </a:schemeClr>
                </a:solidFill>
              </a:rPr>
              <a:t>na</a:t>
            </a:r>
            <a:r>
              <a:rPr lang="pl-PL" i="1" dirty="0"/>
              <a:t> generała</a:t>
            </a:r>
            <a:r>
              <a:rPr lang="pl-PL" dirty="0"/>
              <a:t>.</a:t>
            </a:r>
          </a:p>
          <a:p>
            <a:endParaRPr lang="pl-PL" dirty="0"/>
          </a:p>
          <a:p>
            <a:r>
              <a:rPr lang="pl-PL" dirty="0"/>
              <a:t>1.	Jestem spokojny ______ dom, bo mam psa. </a:t>
            </a:r>
          </a:p>
          <a:p>
            <a:r>
              <a:rPr lang="pl-PL" dirty="0"/>
              <a:t>2.	Dzieci powinny jeść posiłki bogate _______ białko i witaminy.</a:t>
            </a:r>
          </a:p>
          <a:p>
            <a:r>
              <a:rPr lang="pl-PL" dirty="0"/>
              <a:t>3.	Jednak zaryzykuję i zagłosuję _______ tego kandydata. </a:t>
            </a:r>
          </a:p>
          <a:p>
            <a:r>
              <a:rPr lang="pl-PL" dirty="0"/>
              <a:t>4.	Chcę zawalczyć _________ kolejne zwycięstwo. </a:t>
            </a:r>
          </a:p>
          <a:p>
            <a:r>
              <a:rPr lang="pl-PL" dirty="0"/>
              <a:t>5.	Przebrał się _______ smoka i straszy dzieci. </a:t>
            </a:r>
          </a:p>
          <a:p>
            <a:r>
              <a:rPr lang="pl-PL" dirty="0"/>
              <a:t>6.	Nie będę kłócić się ________ cenę, zapłacę, ile mi każą.</a:t>
            </a:r>
          </a:p>
          <a:p>
            <a:r>
              <a:rPr lang="pl-PL" dirty="0"/>
              <a:t>7.	Znowu upomniałem się ________ kasę, ale Piotr nie zareagował.</a:t>
            </a:r>
          </a:p>
          <a:p>
            <a:r>
              <a:rPr lang="pl-PL" dirty="0"/>
              <a:t>8.	Ciągłe spory ______ władzę to cecha współczesnego życia.</a:t>
            </a:r>
          </a:p>
          <a:p>
            <a:r>
              <a:rPr lang="pl-PL" dirty="0"/>
              <a:t>9.	To może ja pokuszę się _________ odpowiedź na to pytanie.</a:t>
            </a:r>
          </a:p>
          <a:p>
            <a:r>
              <a:rPr lang="pl-PL" dirty="0"/>
              <a:t>10.	 Wybieram się jutro  ________ basen.</a:t>
            </a:r>
          </a:p>
          <a:p>
            <a:r>
              <a:rPr lang="pl-PL" dirty="0"/>
              <a:t>11.	 Nasi ojcowie siedzieli w kuchni i spierali się ________ politykę […]</a:t>
            </a:r>
          </a:p>
          <a:p>
            <a:endParaRPr lang="pl-PL" dirty="0"/>
          </a:p>
        </p:txBody>
      </p:sp>
      <p:pic>
        <p:nvPicPr>
          <p:cNvPr id="4" name="Obraz 3">
            <a:extLst>
              <a:ext uri="{FF2B5EF4-FFF2-40B4-BE49-F238E27FC236}">
                <a16:creationId xmlns:a16="http://schemas.microsoft.com/office/drawing/2014/main" id="{C48773EC-CF5C-4DB6-A491-A8CF569CBA7C}"/>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04FA3BF4-9804-4E85-93E7-2F851D5EB65A}"/>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34098388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FD04E0-52C0-4DE8-A575-4E34F6E15381}"/>
              </a:ext>
            </a:extLst>
          </p:cNvPr>
          <p:cNvSpPr>
            <a:spLocks noGrp="1"/>
          </p:cNvSpPr>
          <p:nvPr>
            <p:ph type="title"/>
          </p:nvPr>
        </p:nvSpPr>
        <p:spPr>
          <a:xfrm>
            <a:off x="2692703" y="-1077229"/>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7FF7A993-7891-41CB-B75E-F31B575AF632}"/>
              </a:ext>
            </a:extLst>
          </p:cNvPr>
          <p:cNvSpPr>
            <a:spLocks noGrp="1"/>
          </p:cNvSpPr>
          <p:nvPr>
            <p:ph idx="1"/>
          </p:nvPr>
        </p:nvSpPr>
        <p:spPr>
          <a:xfrm>
            <a:off x="1100830" y="195310"/>
            <a:ext cx="10200443" cy="6418554"/>
          </a:xfrm>
        </p:spPr>
        <p:txBody>
          <a:bodyPr>
            <a:normAutofit/>
          </a:bodyPr>
          <a:lstStyle/>
          <a:p>
            <a:pPr marL="0" indent="0">
              <a:buNone/>
            </a:pPr>
            <a:r>
              <a:rPr lang="pl-PL" b="1" dirty="0"/>
              <a:t>Proszę użyć w osobnych zdaniach par wyrażeń.</a:t>
            </a:r>
          </a:p>
          <a:p>
            <a:pPr>
              <a:spcAft>
                <a:spcPts val="0"/>
              </a:spcAft>
            </a:pPr>
            <a:r>
              <a:rPr lang="pl-PL" dirty="0"/>
              <a:t>Przykład: </a:t>
            </a:r>
            <a:r>
              <a:rPr lang="pl-PL" i="1" dirty="0">
                <a:solidFill>
                  <a:schemeClr val="tx2">
                    <a:lumMod val="50000"/>
                  </a:schemeClr>
                </a:solidFill>
              </a:rPr>
              <a:t>walczyć o</a:t>
            </a:r>
            <a:r>
              <a:rPr lang="pl-PL" i="1" dirty="0"/>
              <a:t>: pieniądze – Uparcie walczy o swoje pieniądze; </a:t>
            </a:r>
          </a:p>
          <a:p>
            <a:pPr marL="0" indent="0">
              <a:spcAft>
                <a:spcPts val="0"/>
              </a:spcAft>
              <a:buNone/>
            </a:pPr>
            <a:r>
              <a:rPr lang="pl-PL" i="1" dirty="0">
                <a:solidFill>
                  <a:schemeClr val="tx2">
                    <a:lumMod val="50000"/>
                  </a:schemeClr>
                </a:solidFill>
              </a:rPr>
              <a:t>wspominać o:</a:t>
            </a:r>
            <a:r>
              <a:rPr lang="pl-PL" i="1" dirty="0"/>
              <a:t> pieniądze – Już kilka razy wspominałam Markowi o pożyczonych pieniądzach</a:t>
            </a:r>
            <a:r>
              <a:rPr lang="pl-PL" dirty="0"/>
              <a:t>. </a:t>
            </a:r>
          </a:p>
          <a:p>
            <a:endParaRPr lang="pl-PL" dirty="0"/>
          </a:p>
          <a:p>
            <a:pPr marL="0" indent="0">
              <a:buNone/>
            </a:pPr>
            <a:r>
              <a:rPr lang="pl-PL" dirty="0"/>
              <a:t>1.	marzyć o: medal, walczyć o: medal</a:t>
            </a:r>
          </a:p>
          <a:p>
            <a:pPr marL="0" indent="0">
              <a:buNone/>
            </a:pPr>
            <a:r>
              <a:rPr lang="pl-PL" dirty="0"/>
              <a:t>2.	pisać o: miłość, walczyć o: miłość</a:t>
            </a:r>
          </a:p>
          <a:p>
            <a:pPr marL="0" indent="0">
              <a:buNone/>
            </a:pPr>
            <a:r>
              <a:rPr lang="pl-PL" dirty="0"/>
              <a:t>3.	walczyć o: pierwszeństwo, myśleć o: pierwszeństwo</a:t>
            </a:r>
          </a:p>
          <a:p>
            <a:pPr marL="0" indent="0">
              <a:buNone/>
            </a:pPr>
            <a:r>
              <a:rPr lang="pl-PL" dirty="0"/>
              <a:t>4.	rozmawiać o: historyczny rekord, walczyć o: historyczny rekord</a:t>
            </a:r>
          </a:p>
          <a:p>
            <a:pPr marL="0" indent="0">
              <a:buNone/>
            </a:pPr>
            <a:r>
              <a:rPr lang="pl-PL" dirty="0"/>
              <a:t>5.	walczyć o: prawa wyborcze, dyskutować o: prawa wyborcze</a:t>
            </a:r>
          </a:p>
          <a:p>
            <a:pPr marL="0" indent="0">
              <a:buNone/>
            </a:pPr>
            <a:r>
              <a:rPr lang="pl-PL" dirty="0"/>
              <a:t> […]</a:t>
            </a:r>
          </a:p>
        </p:txBody>
      </p:sp>
      <p:pic>
        <p:nvPicPr>
          <p:cNvPr id="4" name="Obraz 3">
            <a:extLst>
              <a:ext uri="{FF2B5EF4-FFF2-40B4-BE49-F238E27FC236}">
                <a16:creationId xmlns:a16="http://schemas.microsoft.com/office/drawing/2014/main" id="{ABC8E1CB-41A1-49EC-81EB-E33C61FA277D}"/>
              </a:ext>
            </a:extLst>
          </p:cNvPr>
          <p:cNvPicPr>
            <a:picLocks noChangeAspect="1"/>
          </p:cNvPicPr>
          <p:nvPr/>
        </p:nvPicPr>
        <p:blipFill>
          <a:blip r:embed="rId2"/>
          <a:stretch>
            <a:fillRect/>
          </a:stretch>
        </p:blipFill>
        <p:spPr>
          <a:xfrm>
            <a:off x="9347143" y="0"/>
            <a:ext cx="2908044" cy="1103472"/>
          </a:xfrm>
          <a:prstGeom prst="rect">
            <a:avLst/>
          </a:prstGeom>
        </p:spPr>
      </p:pic>
      <p:pic>
        <p:nvPicPr>
          <p:cNvPr id="5" name="Obraz 4">
            <a:extLst>
              <a:ext uri="{FF2B5EF4-FFF2-40B4-BE49-F238E27FC236}">
                <a16:creationId xmlns:a16="http://schemas.microsoft.com/office/drawing/2014/main" id="{D10B020F-9151-4D55-A2A9-D639BDF602E3}"/>
              </a:ext>
            </a:extLst>
          </p:cNvPr>
          <p:cNvPicPr>
            <a:picLocks noChangeAspect="1"/>
          </p:cNvPicPr>
          <p:nvPr/>
        </p:nvPicPr>
        <p:blipFill>
          <a:blip r:embed="rId3"/>
          <a:stretch>
            <a:fillRect/>
          </a:stretch>
        </p:blipFill>
        <p:spPr>
          <a:xfrm>
            <a:off x="10822503" y="1103472"/>
            <a:ext cx="1432684" cy="1347333"/>
          </a:xfrm>
          <a:prstGeom prst="rect">
            <a:avLst/>
          </a:prstGeom>
        </p:spPr>
      </p:pic>
    </p:spTree>
    <p:extLst>
      <p:ext uri="{BB962C8B-B14F-4D97-AF65-F5344CB8AC3E}">
        <p14:creationId xmlns:p14="http://schemas.microsoft.com/office/powerpoint/2010/main" val="1724640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2A4E9C-DFDD-4749-AE02-2D88762A1DB9}"/>
              </a:ext>
            </a:extLst>
          </p:cNvPr>
          <p:cNvSpPr>
            <a:spLocks noGrp="1"/>
          </p:cNvSpPr>
          <p:nvPr>
            <p:ph type="title"/>
          </p:nvPr>
        </p:nvSpPr>
        <p:spPr>
          <a:xfrm>
            <a:off x="3153346" y="-1074010"/>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3D4D329C-32C5-4982-A6DA-073AAAF7EDE5}"/>
              </a:ext>
            </a:extLst>
          </p:cNvPr>
          <p:cNvSpPr>
            <a:spLocks noGrp="1"/>
          </p:cNvSpPr>
          <p:nvPr>
            <p:ph idx="1"/>
          </p:nvPr>
        </p:nvSpPr>
        <p:spPr>
          <a:xfrm>
            <a:off x="905522" y="0"/>
            <a:ext cx="10466773" cy="6857999"/>
          </a:xfrm>
        </p:spPr>
        <p:txBody>
          <a:bodyPr>
            <a:normAutofit lnSpcReduction="10000"/>
          </a:bodyPr>
          <a:lstStyle/>
          <a:p>
            <a:pPr marL="0" indent="0">
              <a:spcBef>
                <a:spcPts val="600"/>
              </a:spcBef>
              <a:spcAft>
                <a:spcPts val="0"/>
              </a:spcAft>
              <a:buNone/>
            </a:pPr>
            <a:r>
              <a:rPr lang="pl-PL" b="1" dirty="0"/>
              <a:t>Proszę przekształcić zdania przeczące na zdania twierdzące, </a:t>
            </a:r>
          </a:p>
          <a:p>
            <a:pPr marL="0" indent="0">
              <a:spcBef>
                <a:spcPts val="600"/>
              </a:spcBef>
              <a:spcAft>
                <a:spcPts val="0"/>
              </a:spcAft>
              <a:buNone/>
            </a:pPr>
            <a:r>
              <a:rPr lang="pl-PL" b="1" dirty="0"/>
              <a:t>zmieniając lub wprowadzając w razie potrzeby spójnik</a:t>
            </a:r>
            <a:r>
              <a:rPr lang="pl-PL" dirty="0"/>
              <a:t>.</a:t>
            </a:r>
          </a:p>
          <a:p>
            <a:pPr marL="0" indent="0">
              <a:buNone/>
            </a:pPr>
            <a:r>
              <a:rPr lang="pl-PL" dirty="0"/>
              <a:t>Przykład: </a:t>
            </a:r>
            <a:r>
              <a:rPr lang="pl-PL" i="1" dirty="0"/>
              <a:t>Nie wolno lekceważyć otyłości, ponieważ nieprawidłowości te mogą przejść w stany chorobowe. – Niektórzy </a:t>
            </a:r>
            <a:r>
              <a:rPr lang="pl-PL" i="1" dirty="0">
                <a:solidFill>
                  <a:schemeClr val="tx2">
                    <a:lumMod val="50000"/>
                  </a:schemeClr>
                </a:solidFill>
              </a:rPr>
              <a:t>lekceważą otyłość</a:t>
            </a:r>
            <a:r>
              <a:rPr lang="pl-PL" i="1" dirty="0"/>
              <a:t>, a przecież nieprawidłowości te mogą przejść w stany chorobowe</a:t>
            </a:r>
            <a:r>
              <a:rPr lang="pl-PL" dirty="0"/>
              <a:t>.</a:t>
            </a:r>
          </a:p>
          <a:p>
            <a:endParaRPr lang="pl-PL" dirty="0"/>
          </a:p>
          <a:p>
            <a:pPr marL="0" indent="0">
              <a:buNone/>
            </a:pPr>
            <a:r>
              <a:rPr lang="pl-PL" dirty="0"/>
              <a:t>1.	Pracodawca nie może lekceważyć zasad BHP. – Niektórzy pracodawcy _____________________________________________________________________</a:t>
            </a:r>
          </a:p>
          <a:p>
            <a:pPr marL="0" indent="0">
              <a:buNone/>
            </a:pPr>
            <a:r>
              <a:rPr lang="pl-PL" dirty="0"/>
              <a:t>2.	Nie wolno lekceważyć wirusa. – Niektórzy _____________________________________________________________________</a:t>
            </a:r>
          </a:p>
          <a:p>
            <a:pPr marL="0" indent="0">
              <a:buNone/>
            </a:pPr>
            <a:r>
              <a:rPr lang="pl-PL" dirty="0"/>
              <a:t>3.	Pracownik nie powinien lekceważyć </a:t>
            </a:r>
            <a:r>
              <a:rPr lang="pl-PL" dirty="0" err="1"/>
              <a:t>mobbingu</a:t>
            </a:r>
            <a:r>
              <a:rPr lang="pl-PL" dirty="0"/>
              <a:t>. – Niektórzy pracownicy _____________________________________________________________________</a:t>
            </a:r>
          </a:p>
          <a:p>
            <a:pPr marL="0" indent="0">
              <a:buNone/>
            </a:pPr>
            <a:r>
              <a:rPr lang="pl-PL" dirty="0"/>
              <a:t>4.	Wyborów nie można lekceważyć, od nich zależy nasza przyszłość. – Niektórzy _____________________________________________________________________</a:t>
            </a:r>
          </a:p>
          <a:p>
            <a:r>
              <a:rPr lang="pl-PL" dirty="0"/>
              <a:t>[…]</a:t>
            </a:r>
          </a:p>
        </p:txBody>
      </p:sp>
      <p:pic>
        <p:nvPicPr>
          <p:cNvPr id="4" name="Obraz 3">
            <a:extLst>
              <a:ext uri="{FF2B5EF4-FFF2-40B4-BE49-F238E27FC236}">
                <a16:creationId xmlns:a16="http://schemas.microsoft.com/office/drawing/2014/main" id="{BEB1982E-BB2F-4A2E-A325-7F9A129E18C5}"/>
              </a:ext>
            </a:extLst>
          </p:cNvPr>
          <p:cNvPicPr>
            <a:picLocks noChangeAspect="1"/>
          </p:cNvPicPr>
          <p:nvPr/>
        </p:nvPicPr>
        <p:blipFill>
          <a:blip r:embed="rId2"/>
          <a:stretch>
            <a:fillRect/>
          </a:stretch>
        </p:blipFill>
        <p:spPr>
          <a:xfrm>
            <a:off x="9283956" y="-26243"/>
            <a:ext cx="2908044" cy="1103472"/>
          </a:xfrm>
          <a:prstGeom prst="rect">
            <a:avLst/>
          </a:prstGeom>
        </p:spPr>
      </p:pic>
      <p:pic>
        <p:nvPicPr>
          <p:cNvPr id="5" name="Obraz 4">
            <a:extLst>
              <a:ext uri="{FF2B5EF4-FFF2-40B4-BE49-F238E27FC236}">
                <a16:creationId xmlns:a16="http://schemas.microsoft.com/office/drawing/2014/main" id="{15D76950-58E9-46E6-A4A1-EF8458F6BC0E}"/>
              </a:ext>
            </a:extLst>
          </p:cNvPr>
          <p:cNvPicPr>
            <a:picLocks noChangeAspect="1"/>
          </p:cNvPicPr>
          <p:nvPr/>
        </p:nvPicPr>
        <p:blipFill>
          <a:blip r:embed="rId3"/>
          <a:stretch>
            <a:fillRect/>
          </a:stretch>
        </p:blipFill>
        <p:spPr>
          <a:xfrm>
            <a:off x="10936473" y="1050986"/>
            <a:ext cx="1255527" cy="1180730"/>
          </a:xfrm>
          <a:prstGeom prst="rect">
            <a:avLst/>
          </a:prstGeom>
        </p:spPr>
      </p:pic>
    </p:spTree>
    <p:extLst>
      <p:ext uri="{BB962C8B-B14F-4D97-AF65-F5344CB8AC3E}">
        <p14:creationId xmlns:p14="http://schemas.microsoft.com/office/powerpoint/2010/main" val="532123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E84864-826B-4C60-A025-825345F7B8F7}"/>
              </a:ext>
            </a:extLst>
          </p:cNvPr>
          <p:cNvSpPr>
            <a:spLocks noGrp="1"/>
          </p:cNvSpPr>
          <p:nvPr>
            <p:ph type="title"/>
          </p:nvPr>
        </p:nvSpPr>
        <p:spPr>
          <a:xfrm>
            <a:off x="2966914" y="-1091765"/>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032790C7-9C1C-43B7-88CA-B9CA7CF8D234}"/>
              </a:ext>
            </a:extLst>
          </p:cNvPr>
          <p:cNvSpPr>
            <a:spLocks noGrp="1"/>
          </p:cNvSpPr>
          <p:nvPr>
            <p:ph idx="1"/>
          </p:nvPr>
        </p:nvSpPr>
        <p:spPr>
          <a:xfrm>
            <a:off x="1047565" y="106532"/>
            <a:ext cx="10250543" cy="6875568"/>
          </a:xfrm>
        </p:spPr>
        <p:txBody>
          <a:bodyPr>
            <a:normAutofit/>
          </a:bodyPr>
          <a:lstStyle/>
          <a:p>
            <a:pPr marL="0" indent="0">
              <a:buNone/>
            </a:pPr>
            <a:endParaRPr lang="pl-PL" dirty="0"/>
          </a:p>
          <a:p>
            <a:pPr marL="0" indent="0">
              <a:buNone/>
            </a:pPr>
            <a:endParaRPr lang="pl-PL" dirty="0"/>
          </a:p>
          <a:p>
            <a:pPr marL="0" indent="0">
              <a:buNone/>
            </a:pPr>
            <a:r>
              <a:rPr lang="pl-PL" dirty="0"/>
              <a:t>Proszę dopasować wyrazy z ramki do kontekstów albo w formie </a:t>
            </a:r>
            <a:r>
              <a:rPr lang="pl-PL" dirty="0">
                <a:solidFill>
                  <a:schemeClr val="tx2">
                    <a:lumMod val="50000"/>
                  </a:schemeClr>
                </a:solidFill>
              </a:rPr>
              <a:t>biernikowej (o co)</a:t>
            </a:r>
            <a:r>
              <a:rPr lang="pl-PL" dirty="0"/>
              <a:t>, albo w formie </a:t>
            </a:r>
            <a:r>
              <a:rPr lang="pl-PL" dirty="0">
                <a:solidFill>
                  <a:schemeClr val="tx2">
                    <a:lumMod val="50000"/>
                  </a:schemeClr>
                </a:solidFill>
              </a:rPr>
              <a:t>miejscownikowej (o czym).</a:t>
            </a:r>
          </a:p>
          <a:p>
            <a:r>
              <a:rPr lang="pl-PL" dirty="0"/>
              <a:t>Przykład: </a:t>
            </a:r>
            <a:r>
              <a:rPr lang="pl-PL" i="1" dirty="0"/>
              <a:t>Umowa (o co): o kredyt, … Umowa (o czym): o zarządzaniu</a:t>
            </a:r>
            <a:r>
              <a:rPr lang="pl-PL" dirty="0"/>
              <a:t>, …</a:t>
            </a:r>
          </a:p>
          <a:p>
            <a:pPr marL="0" indent="0">
              <a:buNone/>
            </a:pPr>
            <a:r>
              <a:rPr lang="pl-PL" dirty="0"/>
              <a:t>przyznanie stypendium, brak dochodu, dysleksja, zwolnienie z pracy, niekaralność, polska wiza, urodzenie, wydanie dowodu, azyl, szczepienie.</a:t>
            </a:r>
          </a:p>
          <a:p>
            <a:endParaRPr lang="pl-PL" dirty="0"/>
          </a:p>
          <a:p>
            <a:r>
              <a:rPr lang="pl-PL" dirty="0"/>
              <a:t>Podanie (o co): ________________________________________________</a:t>
            </a:r>
          </a:p>
          <a:p>
            <a:pPr marL="0" indent="0">
              <a:buNone/>
            </a:pPr>
            <a:r>
              <a:rPr lang="pl-PL" dirty="0"/>
              <a:t>_______________________________________________________________</a:t>
            </a:r>
          </a:p>
          <a:p>
            <a:r>
              <a:rPr lang="pl-PL" dirty="0"/>
              <a:t>Zaświadczenie (o czym): ________________________________________</a:t>
            </a:r>
          </a:p>
          <a:p>
            <a:pPr marL="0" indent="0">
              <a:buNone/>
            </a:pPr>
            <a:r>
              <a:rPr lang="pl-PL" dirty="0"/>
              <a:t>_______________________________________________________________</a:t>
            </a:r>
          </a:p>
          <a:p>
            <a:endParaRPr lang="pl-PL" dirty="0"/>
          </a:p>
        </p:txBody>
      </p:sp>
      <p:pic>
        <p:nvPicPr>
          <p:cNvPr id="4" name="Obraz 3">
            <a:extLst>
              <a:ext uri="{FF2B5EF4-FFF2-40B4-BE49-F238E27FC236}">
                <a16:creationId xmlns:a16="http://schemas.microsoft.com/office/drawing/2014/main" id="{FA0FDD58-DC34-45EF-AA8C-E7985FB0C69E}"/>
              </a:ext>
            </a:extLst>
          </p:cNvPr>
          <p:cNvPicPr>
            <a:picLocks noChangeAspect="1"/>
          </p:cNvPicPr>
          <p:nvPr/>
        </p:nvPicPr>
        <p:blipFill>
          <a:blip r:embed="rId2"/>
          <a:stretch>
            <a:fillRect/>
          </a:stretch>
        </p:blipFill>
        <p:spPr>
          <a:xfrm>
            <a:off x="9283956" y="-14536"/>
            <a:ext cx="2908044" cy="1103472"/>
          </a:xfrm>
          <a:prstGeom prst="rect">
            <a:avLst/>
          </a:prstGeom>
        </p:spPr>
      </p:pic>
      <p:pic>
        <p:nvPicPr>
          <p:cNvPr id="5" name="Obraz 4">
            <a:extLst>
              <a:ext uri="{FF2B5EF4-FFF2-40B4-BE49-F238E27FC236}">
                <a16:creationId xmlns:a16="http://schemas.microsoft.com/office/drawing/2014/main" id="{2AAECA21-3F3F-4EC7-A503-2C857CF97069}"/>
              </a:ext>
            </a:extLst>
          </p:cNvPr>
          <p:cNvPicPr>
            <a:picLocks noChangeAspect="1"/>
          </p:cNvPicPr>
          <p:nvPr/>
        </p:nvPicPr>
        <p:blipFill>
          <a:blip r:embed="rId3"/>
          <a:stretch>
            <a:fillRect/>
          </a:stretch>
        </p:blipFill>
        <p:spPr>
          <a:xfrm>
            <a:off x="10978506" y="1088936"/>
            <a:ext cx="1213494" cy="1141201"/>
          </a:xfrm>
          <a:prstGeom prst="rect">
            <a:avLst/>
          </a:prstGeom>
        </p:spPr>
      </p:pic>
    </p:spTree>
    <p:extLst>
      <p:ext uri="{BB962C8B-B14F-4D97-AF65-F5344CB8AC3E}">
        <p14:creationId xmlns:p14="http://schemas.microsoft.com/office/powerpoint/2010/main" val="60710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2E9451-5F04-4F3B-9B6D-C966C421DD9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17A7AFF-8215-4692-BBEE-0B9B116DE137}"/>
              </a:ext>
            </a:extLst>
          </p:cNvPr>
          <p:cNvSpPr>
            <a:spLocks noGrp="1"/>
          </p:cNvSpPr>
          <p:nvPr>
            <p:ph idx="1"/>
          </p:nvPr>
        </p:nvSpPr>
        <p:spPr>
          <a:xfrm>
            <a:off x="1091953" y="1979720"/>
            <a:ext cx="9478186" cy="4070224"/>
          </a:xfrm>
        </p:spPr>
        <p:txBody>
          <a:bodyPr/>
          <a:lstStyle/>
          <a:p>
            <a:pPr marL="0" indent="0">
              <a:buNone/>
            </a:pPr>
            <a:r>
              <a:rPr lang="pl-PL" dirty="0"/>
              <a:t>Klucz:</a:t>
            </a:r>
          </a:p>
          <a:p>
            <a:r>
              <a:rPr lang="pl-PL" dirty="0"/>
              <a:t>podanie o co: o przyznanie stypendium, o zwolnienie z pracy, o polską wizę, o wydanie dowodu, o azyl; </a:t>
            </a:r>
          </a:p>
          <a:p>
            <a:r>
              <a:rPr lang="pl-PL" dirty="0"/>
              <a:t>zaświadczenie o czym: o braku dochodu, o dysleksji, o niekaralności, o urodzeniu, o szczepieniu.</a:t>
            </a:r>
          </a:p>
        </p:txBody>
      </p:sp>
      <p:pic>
        <p:nvPicPr>
          <p:cNvPr id="4" name="Obraz 3">
            <a:extLst>
              <a:ext uri="{FF2B5EF4-FFF2-40B4-BE49-F238E27FC236}">
                <a16:creationId xmlns:a16="http://schemas.microsoft.com/office/drawing/2014/main" id="{C97A326A-05DD-41EC-B4D9-549CE1CE8754}"/>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8EF2C6FF-4E58-481F-AE46-141AE003D924}"/>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63673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236F22-DBF4-45AA-B2B9-9747D3A8F367}"/>
              </a:ext>
            </a:extLst>
          </p:cNvPr>
          <p:cNvSpPr>
            <a:spLocks noGrp="1"/>
          </p:cNvSpPr>
          <p:nvPr>
            <p:ph type="title"/>
          </p:nvPr>
        </p:nvSpPr>
        <p:spPr/>
        <p:txBody>
          <a:bodyPr/>
          <a:lstStyle/>
          <a:p>
            <a:pPr algn="l"/>
            <a:r>
              <a:rPr lang="pl-PL" dirty="0"/>
              <a:t>Pojęcie rekcji</a:t>
            </a:r>
          </a:p>
        </p:txBody>
      </p:sp>
      <p:sp>
        <p:nvSpPr>
          <p:cNvPr id="3" name="Symbol zastępczy zawartości 2">
            <a:extLst>
              <a:ext uri="{FF2B5EF4-FFF2-40B4-BE49-F238E27FC236}">
                <a16:creationId xmlns:a16="http://schemas.microsoft.com/office/drawing/2014/main" id="{49F29E60-6A4A-49A7-B70C-AE5039FF0001}"/>
              </a:ext>
            </a:extLst>
          </p:cNvPr>
          <p:cNvSpPr>
            <a:spLocks noGrp="1"/>
          </p:cNvSpPr>
          <p:nvPr>
            <p:ph idx="1"/>
          </p:nvPr>
        </p:nvSpPr>
        <p:spPr>
          <a:xfrm>
            <a:off x="1020931" y="2175029"/>
            <a:ext cx="10298097" cy="3874914"/>
          </a:xfrm>
        </p:spPr>
        <p:txBody>
          <a:bodyPr>
            <a:normAutofit/>
          </a:bodyPr>
          <a:lstStyle/>
          <a:p>
            <a:r>
              <a:rPr lang="pl-PL" sz="2800" dirty="0"/>
              <a:t>Rekcja to związek między składnikami konstrukcji podrzędnych, w którym człon nadrzędny wymaga odpowiedniej formy członu podrzędnego: </a:t>
            </a:r>
          </a:p>
          <a:p>
            <a:r>
              <a:rPr lang="pl-PL" sz="2800" dirty="0"/>
              <a:t>a) </a:t>
            </a:r>
            <a:r>
              <a:rPr lang="pl-PL" sz="2800" u="sng" dirty="0"/>
              <a:t>przypadka</a:t>
            </a:r>
            <a:r>
              <a:rPr lang="pl-PL" sz="2800" dirty="0"/>
              <a:t> (np. </a:t>
            </a:r>
            <a:r>
              <a:rPr lang="pl-PL" sz="2800" i="1" dirty="0"/>
              <a:t>szukać zeszytu</a:t>
            </a:r>
            <a:r>
              <a:rPr lang="pl-PL" sz="2800" dirty="0"/>
              <a:t>)</a:t>
            </a:r>
          </a:p>
          <a:p>
            <a:r>
              <a:rPr lang="pl-PL" sz="2800" dirty="0"/>
              <a:t>b) </a:t>
            </a:r>
            <a:r>
              <a:rPr lang="pl-PL" sz="2800" u="sng" dirty="0"/>
              <a:t>przyimka z przypadkiem </a:t>
            </a:r>
            <a:r>
              <a:rPr lang="pl-PL" sz="2800" dirty="0"/>
              <a:t>(np. </a:t>
            </a:r>
            <a:r>
              <a:rPr lang="pl-PL" sz="2800" i="1" dirty="0"/>
              <a:t>zakochać się w Marcie</a:t>
            </a:r>
            <a:r>
              <a:rPr lang="pl-PL" sz="2800" dirty="0"/>
              <a:t>)</a:t>
            </a:r>
          </a:p>
        </p:txBody>
      </p:sp>
      <p:pic>
        <p:nvPicPr>
          <p:cNvPr id="4" name="Obraz 3">
            <a:extLst>
              <a:ext uri="{FF2B5EF4-FFF2-40B4-BE49-F238E27FC236}">
                <a16:creationId xmlns:a16="http://schemas.microsoft.com/office/drawing/2014/main" id="{4408CC92-9F8B-47CE-8327-FC7ED72C3D63}"/>
              </a:ext>
            </a:extLst>
          </p:cNvPr>
          <p:cNvPicPr>
            <a:picLocks noChangeAspect="1"/>
          </p:cNvPicPr>
          <p:nvPr/>
        </p:nvPicPr>
        <p:blipFill>
          <a:blip r:embed="rId2"/>
          <a:stretch>
            <a:fillRect/>
          </a:stretch>
        </p:blipFill>
        <p:spPr>
          <a:xfrm>
            <a:off x="9283939" y="-32218"/>
            <a:ext cx="2908061" cy="1101059"/>
          </a:xfrm>
          <a:prstGeom prst="rect">
            <a:avLst/>
          </a:prstGeom>
        </p:spPr>
      </p:pic>
      <p:pic>
        <p:nvPicPr>
          <p:cNvPr id="5" name="Obraz 4">
            <a:extLst>
              <a:ext uri="{FF2B5EF4-FFF2-40B4-BE49-F238E27FC236}">
                <a16:creationId xmlns:a16="http://schemas.microsoft.com/office/drawing/2014/main" id="{64865573-3756-47D6-BDDF-1E2AAE3EAC35}"/>
              </a:ext>
            </a:extLst>
          </p:cNvPr>
          <p:cNvPicPr>
            <a:picLocks noChangeAspect="1"/>
          </p:cNvPicPr>
          <p:nvPr/>
        </p:nvPicPr>
        <p:blipFill>
          <a:blip r:embed="rId3"/>
          <a:stretch>
            <a:fillRect/>
          </a:stretch>
        </p:blipFill>
        <p:spPr>
          <a:xfrm>
            <a:off x="10737969" y="1068841"/>
            <a:ext cx="1432684" cy="1347333"/>
          </a:xfrm>
          <a:prstGeom prst="rect">
            <a:avLst/>
          </a:prstGeom>
        </p:spPr>
      </p:pic>
    </p:spTree>
    <p:extLst>
      <p:ext uri="{BB962C8B-B14F-4D97-AF65-F5344CB8AC3E}">
        <p14:creationId xmlns:p14="http://schemas.microsoft.com/office/powerpoint/2010/main" val="1704848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49E052-9DF1-46BB-BABC-3F65FCE401BF}"/>
              </a:ext>
            </a:extLst>
          </p:cNvPr>
          <p:cNvSpPr>
            <a:spLocks noGrp="1"/>
          </p:cNvSpPr>
          <p:nvPr>
            <p:ph type="title"/>
          </p:nvPr>
        </p:nvSpPr>
        <p:spPr>
          <a:xfrm flipV="1">
            <a:off x="3071674" y="-710402"/>
            <a:ext cx="7498465" cy="710402"/>
          </a:xfrm>
        </p:spPr>
        <p:txBody>
          <a:bodyPr/>
          <a:lstStyle/>
          <a:p>
            <a:endParaRPr lang="pl-PL" dirty="0"/>
          </a:p>
        </p:txBody>
      </p:sp>
      <p:sp>
        <p:nvSpPr>
          <p:cNvPr id="3" name="Symbol zastępczy zawartości 2">
            <a:extLst>
              <a:ext uri="{FF2B5EF4-FFF2-40B4-BE49-F238E27FC236}">
                <a16:creationId xmlns:a16="http://schemas.microsoft.com/office/drawing/2014/main" id="{19BC8BF5-5CF4-4BF1-8693-F62765108248}"/>
              </a:ext>
            </a:extLst>
          </p:cNvPr>
          <p:cNvSpPr>
            <a:spLocks noGrp="1"/>
          </p:cNvSpPr>
          <p:nvPr>
            <p:ph idx="1"/>
          </p:nvPr>
        </p:nvSpPr>
        <p:spPr>
          <a:xfrm>
            <a:off x="1083076" y="266330"/>
            <a:ext cx="9922070" cy="6391921"/>
          </a:xfrm>
        </p:spPr>
        <p:txBody>
          <a:bodyPr>
            <a:normAutofit fontScale="92500" lnSpcReduction="10000"/>
          </a:bodyPr>
          <a:lstStyle/>
          <a:p>
            <a:pPr marL="0" indent="0">
              <a:buNone/>
            </a:pPr>
            <a:endParaRPr lang="pl-PL" b="1" dirty="0"/>
          </a:p>
          <a:p>
            <a:pPr marL="0" indent="0">
              <a:spcAft>
                <a:spcPts val="0"/>
              </a:spcAft>
              <a:buNone/>
            </a:pPr>
            <a:r>
              <a:rPr lang="pl-PL" b="1" dirty="0"/>
              <a:t>Proszę użyć w odpowiednim przypadku wyrazów i połączeń </a:t>
            </a:r>
          </a:p>
          <a:p>
            <a:pPr marL="0" indent="0">
              <a:spcAft>
                <a:spcPts val="0"/>
              </a:spcAft>
              <a:buNone/>
            </a:pPr>
            <a:r>
              <a:rPr lang="pl-PL" b="1" dirty="0"/>
              <a:t>wyrazowych z ramki, dopasowując ich gramatycznie i składniowo do czasownika.</a:t>
            </a:r>
          </a:p>
          <a:p>
            <a:r>
              <a:rPr lang="pl-PL" dirty="0"/>
              <a:t>Przykład: </a:t>
            </a:r>
            <a:r>
              <a:rPr lang="pl-PL" i="1" dirty="0"/>
              <a:t>Obawiać się czego: samotność – samotności</a:t>
            </a:r>
            <a:r>
              <a:rPr lang="pl-PL" dirty="0"/>
              <a:t>, …</a:t>
            </a:r>
          </a:p>
          <a:p>
            <a:endParaRPr lang="pl-PL" dirty="0"/>
          </a:p>
          <a:p>
            <a:pPr marL="0" indent="0">
              <a:buNone/>
            </a:pPr>
            <a:r>
              <a:rPr lang="pl-PL" strike="sngStrike" dirty="0"/>
              <a:t>samotność</a:t>
            </a:r>
            <a:r>
              <a:rPr lang="pl-PL" dirty="0"/>
              <a:t>, duch, stan gospodarki, prowokacja, frekwencja na zebraniu, konkurencja, zwolnienie, atak, zdrowie, podstęp, swoje życie, ból, los instytutu, zemsta, bezpieczeństwo pasażerów, choroba.</a:t>
            </a:r>
          </a:p>
          <a:p>
            <a:pPr marL="0" indent="0">
              <a:buNone/>
            </a:pPr>
            <a:endParaRPr lang="pl-PL" dirty="0"/>
          </a:p>
          <a:p>
            <a:pPr marL="0" indent="0">
              <a:spcAft>
                <a:spcPts val="0"/>
              </a:spcAft>
              <a:buNone/>
            </a:pPr>
            <a:r>
              <a:rPr lang="pl-PL" dirty="0"/>
              <a:t>1.	Obawiać się czego – ‘czuć się niepewnie, spodziewając się, wydarzy się coś niekorzystnego dla nas’: __________________________________________</a:t>
            </a:r>
          </a:p>
          <a:p>
            <a:pPr>
              <a:spcAft>
                <a:spcPts val="0"/>
              </a:spcAft>
            </a:pPr>
            <a:endParaRPr lang="pl-PL" dirty="0"/>
          </a:p>
          <a:p>
            <a:pPr marL="0" indent="0">
              <a:spcAft>
                <a:spcPts val="0"/>
              </a:spcAft>
              <a:buNone/>
            </a:pPr>
            <a:r>
              <a:rPr lang="pl-PL" dirty="0"/>
              <a:t>2.	Obawiać się o co – ‘martwić się, że coś okaże się dla kogoś niekorzystne albo przykre’: ______________________________________________________</a:t>
            </a:r>
          </a:p>
          <a:p>
            <a:endParaRPr lang="pl-PL" dirty="0"/>
          </a:p>
        </p:txBody>
      </p:sp>
      <p:pic>
        <p:nvPicPr>
          <p:cNvPr id="4" name="Obraz 3">
            <a:extLst>
              <a:ext uri="{FF2B5EF4-FFF2-40B4-BE49-F238E27FC236}">
                <a16:creationId xmlns:a16="http://schemas.microsoft.com/office/drawing/2014/main" id="{E25E02B3-EC78-4845-AE0B-6AC96531A035}"/>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46768559-6278-497E-9503-ABA847542C62}"/>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6662946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C48B98-BE70-4DFB-AF2A-F54AACD512D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3CEAA6B-E8CF-476F-8599-7D8EA871A2D5}"/>
              </a:ext>
            </a:extLst>
          </p:cNvPr>
          <p:cNvSpPr>
            <a:spLocks noGrp="1"/>
          </p:cNvSpPr>
          <p:nvPr>
            <p:ph idx="1"/>
          </p:nvPr>
        </p:nvSpPr>
        <p:spPr>
          <a:xfrm>
            <a:off x="1091953" y="1885285"/>
            <a:ext cx="9478186" cy="4164659"/>
          </a:xfrm>
        </p:spPr>
        <p:txBody>
          <a:bodyPr/>
          <a:lstStyle/>
          <a:p>
            <a:pPr marL="0" indent="0">
              <a:buNone/>
            </a:pPr>
            <a:r>
              <a:rPr lang="pl-PL" dirty="0"/>
              <a:t>	Klucz:</a:t>
            </a:r>
          </a:p>
          <a:p>
            <a:pPr marL="0" indent="0">
              <a:buNone/>
            </a:pPr>
            <a:r>
              <a:rPr lang="pl-PL" dirty="0"/>
              <a:t>1. Obawiać się czego: samotności, podstępu, duchów, bólu, prowokacji, zemsty, konkurencji, zwolnienia, ataku, choroby.</a:t>
            </a:r>
          </a:p>
          <a:p>
            <a:pPr marL="0" indent="0">
              <a:buNone/>
            </a:pPr>
            <a:r>
              <a:rPr lang="pl-PL" dirty="0"/>
              <a:t>2. Obawiać się o co: zdrowie, swoje życie, frekwencję na zebraniu, stan gospodarki, los instytutu, bezpieczeństwo pasażerów.</a:t>
            </a:r>
          </a:p>
          <a:p>
            <a:endParaRPr lang="pl-PL" dirty="0"/>
          </a:p>
        </p:txBody>
      </p:sp>
      <p:pic>
        <p:nvPicPr>
          <p:cNvPr id="4" name="Obraz 3">
            <a:extLst>
              <a:ext uri="{FF2B5EF4-FFF2-40B4-BE49-F238E27FC236}">
                <a16:creationId xmlns:a16="http://schemas.microsoft.com/office/drawing/2014/main" id="{73352E4B-92C7-4F15-8490-BE6B74653A32}"/>
              </a:ext>
            </a:extLst>
          </p:cNvPr>
          <p:cNvPicPr>
            <a:picLocks noChangeAspect="1"/>
          </p:cNvPicPr>
          <p:nvPr/>
        </p:nvPicPr>
        <p:blipFill>
          <a:blip r:embed="rId2"/>
          <a:stretch>
            <a:fillRect/>
          </a:stretch>
        </p:blipFill>
        <p:spPr>
          <a:xfrm>
            <a:off x="9356020" y="0"/>
            <a:ext cx="2908044" cy="1103472"/>
          </a:xfrm>
          <a:prstGeom prst="rect">
            <a:avLst/>
          </a:prstGeom>
        </p:spPr>
      </p:pic>
      <p:pic>
        <p:nvPicPr>
          <p:cNvPr id="5" name="Obraz 4">
            <a:extLst>
              <a:ext uri="{FF2B5EF4-FFF2-40B4-BE49-F238E27FC236}">
                <a16:creationId xmlns:a16="http://schemas.microsoft.com/office/drawing/2014/main" id="{03204DCC-D3D2-48F3-A090-BEB046B068C6}"/>
              </a:ext>
            </a:extLst>
          </p:cNvPr>
          <p:cNvPicPr>
            <a:picLocks noChangeAspect="1"/>
          </p:cNvPicPr>
          <p:nvPr/>
        </p:nvPicPr>
        <p:blipFill>
          <a:blip r:embed="rId3"/>
          <a:stretch>
            <a:fillRect/>
          </a:stretch>
        </p:blipFill>
        <p:spPr>
          <a:xfrm>
            <a:off x="10831380" y="1103472"/>
            <a:ext cx="1432684" cy="1347333"/>
          </a:xfrm>
          <a:prstGeom prst="rect">
            <a:avLst/>
          </a:prstGeom>
        </p:spPr>
      </p:pic>
    </p:spTree>
    <p:extLst>
      <p:ext uri="{BB962C8B-B14F-4D97-AF65-F5344CB8AC3E}">
        <p14:creationId xmlns:p14="http://schemas.microsoft.com/office/powerpoint/2010/main" val="2236432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9A4342-CE20-4DB9-8D43-6D113A173869}"/>
              </a:ext>
            </a:extLst>
          </p:cNvPr>
          <p:cNvSpPr>
            <a:spLocks noGrp="1"/>
          </p:cNvSpPr>
          <p:nvPr>
            <p:ph type="title"/>
          </p:nvPr>
        </p:nvSpPr>
        <p:spPr>
          <a:xfrm>
            <a:off x="2692703" y="-1077229"/>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6203E71B-B1B3-4C12-AD51-7F679FCDA032}"/>
              </a:ext>
            </a:extLst>
          </p:cNvPr>
          <p:cNvSpPr>
            <a:spLocks noGrp="1"/>
          </p:cNvSpPr>
          <p:nvPr>
            <p:ph idx="1"/>
          </p:nvPr>
        </p:nvSpPr>
        <p:spPr>
          <a:xfrm>
            <a:off x="1155093" y="896644"/>
            <a:ext cx="9495941" cy="5490651"/>
          </a:xfrm>
        </p:spPr>
        <p:txBody>
          <a:bodyPr>
            <a:normAutofit fontScale="92500" lnSpcReduction="10000"/>
          </a:bodyPr>
          <a:lstStyle/>
          <a:p>
            <a:pPr marL="0" indent="0">
              <a:buNone/>
            </a:pPr>
            <a:endParaRPr lang="pl-PL" b="1" dirty="0"/>
          </a:p>
          <a:p>
            <a:pPr marL="0" indent="0">
              <a:buNone/>
            </a:pPr>
            <a:r>
              <a:rPr lang="pl-PL" b="1" dirty="0"/>
              <a:t>Proszę połączyć wyrazy w ramce, używając ich w bierniku, z czasownikiem walczyć z przyimkiem </a:t>
            </a:r>
            <a:r>
              <a:rPr lang="pl-PL" b="1" dirty="0">
                <a:solidFill>
                  <a:schemeClr val="tx2">
                    <a:lumMod val="50000"/>
                  </a:schemeClr>
                </a:solidFill>
              </a:rPr>
              <a:t>o</a:t>
            </a:r>
            <a:r>
              <a:rPr lang="pl-PL" b="1" dirty="0"/>
              <a:t> lub </a:t>
            </a:r>
            <a:r>
              <a:rPr lang="pl-PL" b="1" dirty="0">
                <a:solidFill>
                  <a:schemeClr val="tx2">
                    <a:lumMod val="50000"/>
                  </a:schemeClr>
                </a:solidFill>
              </a:rPr>
              <a:t>za</a:t>
            </a:r>
            <a:r>
              <a:rPr lang="pl-PL" b="1" dirty="0"/>
              <a:t>.</a:t>
            </a:r>
          </a:p>
          <a:p>
            <a:r>
              <a:rPr lang="pl-PL" dirty="0"/>
              <a:t>Przykład: </a:t>
            </a:r>
            <a:r>
              <a:rPr lang="pl-PL" i="1" dirty="0"/>
              <a:t>walczyć o: medal…</a:t>
            </a:r>
          </a:p>
          <a:p>
            <a:endParaRPr lang="pl-PL" dirty="0"/>
          </a:p>
          <a:p>
            <a:pPr marL="0" indent="0">
              <a:buNone/>
            </a:pPr>
            <a:r>
              <a:rPr lang="pl-PL" strike="sngStrike" dirty="0"/>
              <a:t>medal</a:t>
            </a:r>
            <a:r>
              <a:rPr lang="pl-PL" dirty="0"/>
              <a:t>, Polska, wyzwolenie, miliardy, swój kraj, kolejne zwycięstwo, nasza wolność, przetrwanie, Ukraina, życie, ojczyzna, awans do ćwierćfinału, swoje prawa, nagrody.</a:t>
            </a:r>
          </a:p>
          <a:p>
            <a:endParaRPr lang="pl-PL" dirty="0"/>
          </a:p>
          <a:p>
            <a:pPr marL="0" indent="0">
              <a:buNone/>
            </a:pPr>
            <a:r>
              <a:rPr lang="pl-PL" dirty="0"/>
              <a:t>1.	Walczyć o: _______________________________________________________________</a:t>
            </a:r>
          </a:p>
          <a:p>
            <a:pPr marL="0" indent="0">
              <a:buNone/>
            </a:pPr>
            <a:r>
              <a:rPr lang="pl-PL" dirty="0"/>
              <a:t>2.	Walczyć za: ________________________________________________________________</a:t>
            </a:r>
          </a:p>
          <a:p>
            <a:endParaRPr lang="pl-PL" dirty="0"/>
          </a:p>
        </p:txBody>
      </p:sp>
      <p:pic>
        <p:nvPicPr>
          <p:cNvPr id="4" name="Obraz 3">
            <a:extLst>
              <a:ext uri="{FF2B5EF4-FFF2-40B4-BE49-F238E27FC236}">
                <a16:creationId xmlns:a16="http://schemas.microsoft.com/office/drawing/2014/main" id="{DC572552-510C-4CDF-B8E1-EE5BC4FA8350}"/>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D727EA6D-9E0F-4CF4-B8DA-EF7726BB5143}"/>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19795284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0A9330-A17F-4568-91F8-B4B1FF34B0A0}"/>
              </a:ext>
            </a:extLst>
          </p:cNvPr>
          <p:cNvSpPr>
            <a:spLocks noGrp="1"/>
          </p:cNvSpPr>
          <p:nvPr>
            <p:ph type="title"/>
          </p:nvPr>
        </p:nvSpPr>
        <p:spPr>
          <a:xfrm>
            <a:off x="4296791" y="-62144"/>
            <a:ext cx="6273347" cy="62145"/>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070CB1E6-A190-4DF8-9FF9-484B942CA00C}"/>
              </a:ext>
            </a:extLst>
          </p:cNvPr>
          <p:cNvSpPr>
            <a:spLocks noGrp="1"/>
          </p:cNvSpPr>
          <p:nvPr>
            <p:ph idx="1"/>
          </p:nvPr>
        </p:nvSpPr>
        <p:spPr>
          <a:xfrm>
            <a:off x="1003178" y="798991"/>
            <a:ext cx="9646860" cy="5464018"/>
          </a:xfrm>
        </p:spPr>
        <p:txBody>
          <a:bodyPr/>
          <a:lstStyle/>
          <a:p>
            <a:pPr marL="0" indent="0">
              <a:buNone/>
            </a:pPr>
            <a:r>
              <a:rPr lang="pl-PL" dirty="0"/>
              <a:t>	Klucz:</a:t>
            </a:r>
          </a:p>
          <a:p>
            <a:pPr marL="0" indent="0">
              <a:buNone/>
            </a:pPr>
            <a:r>
              <a:rPr lang="pl-PL" dirty="0"/>
              <a:t> 1. walczyć o: medal; o swoje prawa, o wyzwolenie, o przetrwanie, o awans do ćwierćfinału, o kolejne zwycięstwo, o życie, o nagrody, o miliardy. </a:t>
            </a:r>
          </a:p>
          <a:p>
            <a:pPr marL="0" indent="0">
              <a:buNone/>
            </a:pPr>
            <a:r>
              <a:rPr lang="pl-PL" dirty="0"/>
              <a:t> 2. walczyć za: za ojczyznę, za Polskę, za Ukrainę, za naszą wolność, za swój kraj.</a:t>
            </a:r>
          </a:p>
          <a:p>
            <a:endParaRPr lang="pl-PL" dirty="0"/>
          </a:p>
        </p:txBody>
      </p:sp>
      <p:pic>
        <p:nvPicPr>
          <p:cNvPr id="4" name="Obraz 3">
            <a:extLst>
              <a:ext uri="{FF2B5EF4-FFF2-40B4-BE49-F238E27FC236}">
                <a16:creationId xmlns:a16="http://schemas.microsoft.com/office/drawing/2014/main" id="{8AC8C5DA-FBBF-413E-B7A2-FB5473FDC83C}"/>
              </a:ext>
            </a:extLst>
          </p:cNvPr>
          <p:cNvPicPr>
            <a:picLocks noChangeAspect="1"/>
          </p:cNvPicPr>
          <p:nvPr/>
        </p:nvPicPr>
        <p:blipFill>
          <a:blip r:embed="rId2"/>
          <a:stretch>
            <a:fillRect/>
          </a:stretch>
        </p:blipFill>
        <p:spPr>
          <a:xfrm>
            <a:off x="9283956" y="-62144"/>
            <a:ext cx="2908044" cy="1103472"/>
          </a:xfrm>
          <a:prstGeom prst="rect">
            <a:avLst/>
          </a:prstGeom>
        </p:spPr>
      </p:pic>
      <p:pic>
        <p:nvPicPr>
          <p:cNvPr id="5" name="Obraz 4">
            <a:extLst>
              <a:ext uri="{FF2B5EF4-FFF2-40B4-BE49-F238E27FC236}">
                <a16:creationId xmlns:a16="http://schemas.microsoft.com/office/drawing/2014/main" id="{27799D86-715D-4AC3-8F76-65C4C4EF87FB}"/>
              </a:ext>
            </a:extLst>
          </p:cNvPr>
          <p:cNvPicPr>
            <a:picLocks noChangeAspect="1"/>
          </p:cNvPicPr>
          <p:nvPr/>
        </p:nvPicPr>
        <p:blipFill>
          <a:blip r:embed="rId3"/>
          <a:stretch>
            <a:fillRect/>
          </a:stretch>
        </p:blipFill>
        <p:spPr>
          <a:xfrm>
            <a:off x="10759316" y="1041328"/>
            <a:ext cx="1432684" cy="1347333"/>
          </a:xfrm>
          <a:prstGeom prst="rect">
            <a:avLst/>
          </a:prstGeom>
        </p:spPr>
      </p:pic>
    </p:spTree>
    <p:extLst>
      <p:ext uri="{BB962C8B-B14F-4D97-AF65-F5344CB8AC3E}">
        <p14:creationId xmlns:p14="http://schemas.microsoft.com/office/powerpoint/2010/main" val="41162308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79AD15-DF42-423C-9FA7-A651AC47B090}"/>
              </a:ext>
            </a:extLst>
          </p:cNvPr>
          <p:cNvSpPr>
            <a:spLocks noGrp="1"/>
          </p:cNvSpPr>
          <p:nvPr>
            <p:ph type="title"/>
          </p:nvPr>
        </p:nvSpPr>
        <p:spPr>
          <a:xfrm flipV="1">
            <a:off x="3302493" y="-159797"/>
            <a:ext cx="7267646" cy="159797"/>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5B2ED7B5-DE97-4030-AF13-E50BB701144F}"/>
              </a:ext>
            </a:extLst>
          </p:cNvPr>
          <p:cNvSpPr>
            <a:spLocks noGrp="1"/>
          </p:cNvSpPr>
          <p:nvPr>
            <p:ph idx="1"/>
          </p:nvPr>
        </p:nvSpPr>
        <p:spPr>
          <a:xfrm>
            <a:off x="1455938" y="692458"/>
            <a:ext cx="9114201" cy="5357486"/>
          </a:xfrm>
        </p:spPr>
        <p:txBody>
          <a:bodyPr>
            <a:normAutofit fontScale="92500" lnSpcReduction="20000"/>
          </a:bodyPr>
          <a:lstStyle/>
          <a:p>
            <a:pPr marL="0" indent="0">
              <a:buNone/>
            </a:pPr>
            <a:endParaRPr lang="pl-PL" b="1" dirty="0"/>
          </a:p>
          <a:p>
            <a:pPr marL="0" indent="0">
              <a:buNone/>
            </a:pPr>
            <a:r>
              <a:rPr lang="pl-PL" b="1" dirty="0"/>
              <a:t>Wykorzystując wyrazy z ramki, proszę przetłumaczyć zdania na język polski</a:t>
            </a:r>
            <a:r>
              <a:rPr lang="pl-PL" dirty="0"/>
              <a:t>.</a:t>
            </a:r>
          </a:p>
          <a:p>
            <a:r>
              <a:rPr lang="pl-PL" dirty="0"/>
              <a:t>Przykład: </a:t>
            </a:r>
            <a:r>
              <a:rPr lang="uk-UA" i="1" dirty="0"/>
              <a:t>Директор домагався негайної відповіді. – </a:t>
            </a:r>
            <a:r>
              <a:rPr lang="pl-PL" i="1" dirty="0"/>
              <a:t>Dyrektor domagał się natychmiastowej odpowiedzi</a:t>
            </a:r>
            <a:r>
              <a:rPr lang="pl-PL" dirty="0"/>
              <a:t>.</a:t>
            </a:r>
          </a:p>
          <a:p>
            <a:endParaRPr lang="pl-PL" dirty="0"/>
          </a:p>
          <a:p>
            <a:r>
              <a:rPr lang="pl-PL" dirty="0"/>
              <a:t>domagać się, zastosować, użyć, zabronić, osiągnąć, pilnować, poszukać, doświadczyć, poczuć, dowiedzieć się, poznać, obserwować, przeszukać, pozwalać.</a:t>
            </a:r>
          </a:p>
          <a:p>
            <a:endParaRPr lang="pl-PL" dirty="0"/>
          </a:p>
          <a:p>
            <a:pPr marL="0" indent="0">
              <a:buNone/>
            </a:pPr>
            <a:r>
              <a:rPr lang="pl-PL" dirty="0"/>
              <a:t>1.	</a:t>
            </a:r>
            <a:r>
              <a:rPr lang="uk-UA" dirty="0"/>
              <a:t>Ми багато працювали і досягли успіху.</a:t>
            </a:r>
          </a:p>
          <a:p>
            <a:pPr marL="0" indent="0">
              <a:buNone/>
            </a:pPr>
            <a:r>
              <a:rPr lang="uk-UA" dirty="0"/>
              <a:t>2.	Ми мусимо застосувати це правило на практиці.</a:t>
            </a:r>
          </a:p>
          <a:p>
            <a:pPr marL="0" indent="0">
              <a:buNone/>
            </a:pPr>
            <a:r>
              <a:rPr lang="uk-UA" dirty="0"/>
              <a:t>3.	Ми можемо в нашому тексті використати цю цитату.</a:t>
            </a:r>
          </a:p>
          <a:p>
            <a:endParaRPr lang="pl-PL" dirty="0"/>
          </a:p>
        </p:txBody>
      </p:sp>
      <p:pic>
        <p:nvPicPr>
          <p:cNvPr id="4" name="Obraz 3">
            <a:extLst>
              <a:ext uri="{FF2B5EF4-FFF2-40B4-BE49-F238E27FC236}">
                <a16:creationId xmlns:a16="http://schemas.microsoft.com/office/drawing/2014/main" id="{A3987735-F88E-4F61-B535-F3255F2180C6}"/>
              </a:ext>
            </a:extLst>
          </p:cNvPr>
          <p:cNvPicPr>
            <a:picLocks noChangeAspect="1"/>
          </p:cNvPicPr>
          <p:nvPr/>
        </p:nvPicPr>
        <p:blipFill>
          <a:blip r:embed="rId2"/>
          <a:stretch>
            <a:fillRect/>
          </a:stretch>
        </p:blipFill>
        <p:spPr>
          <a:xfrm>
            <a:off x="9283956" y="-79899"/>
            <a:ext cx="2908044" cy="1103472"/>
          </a:xfrm>
          <a:prstGeom prst="rect">
            <a:avLst/>
          </a:prstGeom>
        </p:spPr>
      </p:pic>
      <p:pic>
        <p:nvPicPr>
          <p:cNvPr id="5" name="Obraz 4">
            <a:extLst>
              <a:ext uri="{FF2B5EF4-FFF2-40B4-BE49-F238E27FC236}">
                <a16:creationId xmlns:a16="http://schemas.microsoft.com/office/drawing/2014/main" id="{413909E7-4B0C-4E00-9500-C6D6757D39D5}"/>
              </a:ext>
            </a:extLst>
          </p:cNvPr>
          <p:cNvPicPr>
            <a:picLocks noChangeAspect="1"/>
          </p:cNvPicPr>
          <p:nvPr/>
        </p:nvPicPr>
        <p:blipFill>
          <a:blip r:embed="rId3"/>
          <a:stretch>
            <a:fillRect/>
          </a:stretch>
        </p:blipFill>
        <p:spPr>
          <a:xfrm>
            <a:off x="10768613" y="1023573"/>
            <a:ext cx="1432684" cy="1347333"/>
          </a:xfrm>
          <a:prstGeom prst="rect">
            <a:avLst/>
          </a:prstGeom>
        </p:spPr>
      </p:pic>
    </p:spTree>
    <p:extLst>
      <p:ext uri="{BB962C8B-B14F-4D97-AF65-F5344CB8AC3E}">
        <p14:creationId xmlns:p14="http://schemas.microsoft.com/office/powerpoint/2010/main" val="28040406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0AFF9B-218D-421D-9F00-073ED5789673}"/>
              </a:ext>
            </a:extLst>
          </p:cNvPr>
          <p:cNvSpPr>
            <a:spLocks noGrp="1"/>
          </p:cNvSpPr>
          <p:nvPr>
            <p:ph type="title"/>
          </p:nvPr>
        </p:nvSpPr>
        <p:spPr>
          <a:xfrm>
            <a:off x="3524435" y="-346228"/>
            <a:ext cx="7045704" cy="346228"/>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4D406B2F-5751-4BCB-8F65-6ABC0280B188}"/>
              </a:ext>
            </a:extLst>
          </p:cNvPr>
          <p:cNvSpPr>
            <a:spLocks noGrp="1"/>
          </p:cNvSpPr>
          <p:nvPr>
            <p:ph idx="1"/>
          </p:nvPr>
        </p:nvSpPr>
        <p:spPr>
          <a:xfrm>
            <a:off x="1145219" y="284086"/>
            <a:ext cx="9202978" cy="6072326"/>
          </a:xfrm>
        </p:spPr>
        <p:txBody>
          <a:bodyPr>
            <a:normAutofit lnSpcReduction="10000"/>
          </a:bodyPr>
          <a:lstStyle/>
          <a:p>
            <a:pPr marL="0" indent="0">
              <a:buNone/>
            </a:pPr>
            <a:endParaRPr lang="pl-PL" dirty="0"/>
          </a:p>
          <a:p>
            <a:pPr marL="0" indent="0">
              <a:buNone/>
            </a:pPr>
            <a:r>
              <a:rPr lang="uk-UA" dirty="0"/>
              <a:t>4.	Я вперше тоді відчула такий дивний неспокій.</a:t>
            </a:r>
          </a:p>
          <a:p>
            <a:pPr marL="0" indent="0">
              <a:buNone/>
            </a:pPr>
            <a:r>
              <a:rPr lang="uk-UA" dirty="0"/>
              <a:t>5.	Раптом я відчула різкий біль.</a:t>
            </a:r>
          </a:p>
          <a:p>
            <a:pPr marL="0" indent="0">
              <a:buNone/>
            </a:pPr>
            <a:r>
              <a:rPr lang="uk-UA" dirty="0"/>
              <a:t>6.	Я вже кілька хвилин спостерігаю за синичкою за вікном.</a:t>
            </a:r>
          </a:p>
          <a:p>
            <a:pPr marL="0" indent="0">
              <a:buNone/>
            </a:pPr>
            <a:r>
              <a:rPr lang="uk-UA" dirty="0"/>
              <a:t>7.	Сину, дивися за своїм багажем на вокзалі.</a:t>
            </a:r>
          </a:p>
          <a:p>
            <a:pPr marL="0" indent="0">
              <a:buNone/>
            </a:pPr>
            <a:r>
              <a:rPr lang="uk-UA" dirty="0"/>
              <a:t>8.	Я дізналася багато цікавого з цього інтерв’ю.</a:t>
            </a:r>
          </a:p>
          <a:p>
            <a:pPr marL="0" indent="0">
              <a:buNone/>
            </a:pPr>
            <a:r>
              <a:rPr lang="uk-UA" dirty="0"/>
              <a:t>9.	Я дізналася нові для себе факти з цього інтерв’ю.</a:t>
            </a:r>
          </a:p>
          <a:p>
            <a:pPr marL="0" indent="0">
              <a:buNone/>
            </a:pPr>
            <a:r>
              <a:rPr lang="uk-UA" dirty="0"/>
              <a:t>10.	 Я обшукала цілу кімнату: книжки ніде нема.</a:t>
            </a:r>
          </a:p>
          <a:p>
            <a:pPr marL="0" indent="0">
              <a:buNone/>
            </a:pPr>
            <a:r>
              <a:rPr lang="uk-UA" dirty="0"/>
              <a:t>11.	 Пошукай книжку в себе.</a:t>
            </a:r>
          </a:p>
          <a:p>
            <a:pPr marL="0" indent="0">
              <a:buNone/>
            </a:pPr>
            <a:r>
              <a:rPr lang="uk-UA" dirty="0"/>
              <a:t>12.	 Не дозволяй дитині всього.</a:t>
            </a:r>
          </a:p>
          <a:p>
            <a:pPr marL="0" indent="0">
              <a:buNone/>
            </a:pPr>
            <a:r>
              <a:rPr lang="uk-UA" dirty="0"/>
              <a:t>13.	 У нашій школі заборонено користуватися смартфонами.</a:t>
            </a:r>
          </a:p>
          <a:p>
            <a:endParaRPr lang="pl-PL" dirty="0"/>
          </a:p>
        </p:txBody>
      </p:sp>
      <p:pic>
        <p:nvPicPr>
          <p:cNvPr id="4" name="Obraz 3">
            <a:extLst>
              <a:ext uri="{FF2B5EF4-FFF2-40B4-BE49-F238E27FC236}">
                <a16:creationId xmlns:a16="http://schemas.microsoft.com/office/drawing/2014/main" id="{E9FC2CAD-4325-4AE0-BAA9-314BDBB19247}"/>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A104AD56-564B-4DE0-A8D8-65A6E0A6807F}"/>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11729544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BC6BAF-DE5F-4B6D-8221-BD2AF9C2769D}"/>
              </a:ext>
            </a:extLst>
          </p:cNvPr>
          <p:cNvSpPr>
            <a:spLocks noGrp="1"/>
          </p:cNvSpPr>
          <p:nvPr>
            <p:ph type="title"/>
          </p:nvPr>
        </p:nvSpPr>
        <p:spPr>
          <a:xfrm>
            <a:off x="3774783" y="-1145031"/>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0D61A2A8-FC7B-4A80-ABE4-B8D6E9377689}"/>
              </a:ext>
            </a:extLst>
          </p:cNvPr>
          <p:cNvSpPr>
            <a:spLocks noGrp="1"/>
          </p:cNvSpPr>
          <p:nvPr>
            <p:ph idx="1"/>
          </p:nvPr>
        </p:nvSpPr>
        <p:spPr>
          <a:xfrm>
            <a:off x="1091953" y="257452"/>
            <a:ext cx="9540330" cy="6245347"/>
          </a:xfrm>
        </p:spPr>
        <p:txBody>
          <a:bodyPr/>
          <a:lstStyle/>
          <a:p>
            <a:pPr marL="0" indent="0">
              <a:buNone/>
            </a:pPr>
            <a:r>
              <a:rPr lang="pl-PL" dirty="0"/>
              <a:t>Klucz:</a:t>
            </a:r>
          </a:p>
          <a:p>
            <a:pPr marL="0" indent="0">
              <a:buNone/>
            </a:pPr>
            <a:r>
              <a:rPr lang="pl-PL" dirty="0"/>
              <a:t> 1 – osiągnąć co: Dużo pracowaliśmy i osiągnęliśmy sukces. 2 – zastosować co: Musimy zastosować tę regułę w praktyce. 3 – użyć czego: Możemy użyć w naszym tekście tego cytatu. 4 – doświadczyć czego: Pierwszy raz </a:t>
            </a:r>
            <a:r>
              <a:rPr lang="pl-PL" dirty="0">
                <a:solidFill>
                  <a:schemeClr val="accent4">
                    <a:lumMod val="60000"/>
                    <a:lumOff val="40000"/>
                  </a:schemeClr>
                </a:solidFill>
              </a:rPr>
              <a:t>/ po raz pierwszy </a:t>
            </a:r>
            <a:r>
              <a:rPr lang="pl-PL" dirty="0"/>
              <a:t>doświadczyłam wtedy tak dziwnego niepokoju. 5 – poczuć co: Nagle poczułam ostry ból. 6 – obserwować co; Od kilku minut obserwuję sikorkę za oknem; 7 – pilnować czego: Synu, pilnuj swojego bagażu na dworcu. 8 – dowiedzieć się czego: Wiele ciekawego dowiedziałam się z tego wywiadu. 9 – poznać co: Poznałam nowe dla siebie fakty z tego wywiadu; 10 – przeszukać co: Przeszukałam cały pokój: książki nigdzie nie ma, 11 – poszukać czego: Poszukaj książki u siebie; 12 – pozwalać na co: Nie pozwalaj dziecku na wszystko; 13 – zabronić czego: W naszej szkole zabroniono </a:t>
            </a:r>
            <a:r>
              <a:rPr lang="pl-PL" dirty="0">
                <a:solidFill>
                  <a:schemeClr val="accent4">
                    <a:lumMod val="60000"/>
                    <a:lumOff val="40000"/>
                  </a:schemeClr>
                </a:solidFill>
              </a:rPr>
              <a:t>/ zabrania się </a:t>
            </a:r>
            <a:r>
              <a:rPr lang="pl-PL" dirty="0"/>
              <a:t>korzystania ze smartfonów / </a:t>
            </a:r>
            <a:r>
              <a:rPr lang="pl-PL" dirty="0">
                <a:solidFill>
                  <a:schemeClr val="accent4">
                    <a:lumMod val="60000"/>
                    <a:lumOff val="40000"/>
                  </a:schemeClr>
                </a:solidFill>
              </a:rPr>
              <a:t>używania smartfonów.</a:t>
            </a:r>
          </a:p>
        </p:txBody>
      </p:sp>
      <p:pic>
        <p:nvPicPr>
          <p:cNvPr id="4" name="Obraz 3">
            <a:extLst>
              <a:ext uri="{FF2B5EF4-FFF2-40B4-BE49-F238E27FC236}">
                <a16:creationId xmlns:a16="http://schemas.microsoft.com/office/drawing/2014/main" id="{9D3913F4-7BF8-4BFD-86F2-7834388C44B6}"/>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6482297A-9692-4A47-B228-7F7204BF9E35}"/>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908923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DF5432-3443-4D2F-8755-67F55DC9095C}"/>
              </a:ext>
            </a:extLst>
          </p:cNvPr>
          <p:cNvSpPr>
            <a:spLocks noGrp="1"/>
          </p:cNvSpPr>
          <p:nvPr>
            <p:ph type="title"/>
          </p:nvPr>
        </p:nvSpPr>
        <p:spPr>
          <a:xfrm>
            <a:off x="3400148" y="-115410"/>
            <a:ext cx="7169991" cy="115411"/>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DB5E0F49-50D6-4745-B583-E5413FDF243D}"/>
              </a:ext>
            </a:extLst>
          </p:cNvPr>
          <p:cNvSpPr>
            <a:spLocks noGrp="1"/>
          </p:cNvSpPr>
          <p:nvPr>
            <p:ph idx="1"/>
          </p:nvPr>
        </p:nvSpPr>
        <p:spPr>
          <a:xfrm>
            <a:off x="1029810" y="550416"/>
            <a:ext cx="9540329" cy="6223246"/>
          </a:xfrm>
        </p:spPr>
        <p:txBody>
          <a:bodyPr>
            <a:normAutofit lnSpcReduction="10000"/>
          </a:bodyPr>
          <a:lstStyle/>
          <a:p>
            <a:pPr marL="0" indent="0">
              <a:spcAft>
                <a:spcPts val="0"/>
              </a:spcAft>
              <a:buNone/>
            </a:pPr>
            <a:r>
              <a:rPr lang="pl-PL" b="1" dirty="0"/>
              <a:t>Proszę użyć wyrazów w nawiasie, ewentualnie z przyimkami, </a:t>
            </a:r>
          </a:p>
          <a:p>
            <a:pPr marL="0" indent="0">
              <a:spcAft>
                <a:spcPts val="0"/>
              </a:spcAft>
              <a:buNone/>
            </a:pPr>
            <a:r>
              <a:rPr lang="pl-PL" b="1" dirty="0"/>
              <a:t>w odpowiedniej formie</a:t>
            </a:r>
            <a:r>
              <a:rPr lang="pl-PL" dirty="0"/>
              <a:t>.</a:t>
            </a:r>
          </a:p>
          <a:p>
            <a:r>
              <a:rPr lang="pl-PL" dirty="0"/>
              <a:t>Przykład: </a:t>
            </a:r>
            <a:r>
              <a:rPr lang="pl-PL" i="1" dirty="0"/>
              <a:t>Wątpisz (siebie) _____________? – Wątpisz w siebie?</a:t>
            </a:r>
          </a:p>
          <a:p>
            <a:endParaRPr lang="pl-PL" dirty="0"/>
          </a:p>
          <a:p>
            <a:pPr marL="0" indent="0">
              <a:buNone/>
            </a:pPr>
            <a:r>
              <a:rPr lang="pl-PL" dirty="0"/>
              <a:t>Niepewność (siebie) ______________, obawa (słuszność) ________________ naszych uczynków lub (to) _____________, czy podołamy (zadanie) _____________, zachwiana samoocena – niemal każdy człowiek od czasu do czasu (to) _____________ się martwi. Nasze życie wiąże się (stawianie) ________________ czoła (wiele wyzwań) _________________, dlatego dopada (my) _____________ czasami poczucie (spadek) _______________ formy i zwątpienie (swoje możliwości) ____________________. Kiedy w naszej głowie pojawiają się pełne (zwątpienie) ________________ myśli, zwykle mamy skłonność w (one) ____________ wierzyć. Kiedy popełnimy (jakiś błąd) __________________, to myślimy: jestem do (nic) _____________, nie nadaję się (to) ___________. Myśli te niestety często przybierają (postać) __________________ etykiet.</a:t>
            </a:r>
          </a:p>
          <a:p>
            <a:endParaRPr lang="pl-PL" dirty="0"/>
          </a:p>
        </p:txBody>
      </p:sp>
      <p:pic>
        <p:nvPicPr>
          <p:cNvPr id="4" name="Obraz 3">
            <a:extLst>
              <a:ext uri="{FF2B5EF4-FFF2-40B4-BE49-F238E27FC236}">
                <a16:creationId xmlns:a16="http://schemas.microsoft.com/office/drawing/2014/main" id="{77724A97-54DE-4641-AE4B-A31846270247}"/>
              </a:ext>
            </a:extLst>
          </p:cNvPr>
          <p:cNvPicPr>
            <a:picLocks noChangeAspect="1"/>
          </p:cNvPicPr>
          <p:nvPr/>
        </p:nvPicPr>
        <p:blipFill>
          <a:blip r:embed="rId2"/>
          <a:stretch>
            <a:fillRect/>
          </a:stretch>
        </p:blipFill>
        <p:spPr>
          <a:xfrm>
            <a:off x="9283956" y="-115410"/>
            <a:ext cx="2908044" cy="1103472"/>
          </a:xfrm>
          <a:prstGeom prst="rect">
            <a:avLst/>
          </a:prstGeom>
        </p:spPr>
      </p:pic>
      <p:pic>
        <p:nvPicPr>
          <p:cNvPr id="5" name="Obraz 4">
            <a:extLst>
              <a:ext uri="{FF2B5EF4-FFF2-40B4-BE49-F238E27FC236}">
                <a16:creationId xmlns:a16="http://schemas.microsoft.com/office/drawing/2014/main" id="{84915E68-814E-49C5-8905-5B2FBAA1A711}"/>
              </a:ext>
            </a:extLst>
          </p:cNvPr>
          <p:cNvPicPr>
            <a:picLocks noChangeAspect="1"/>
          </p:cNvPicPr>
          <p:nvPr/>
        </p:nvPicPr>
        <p:blipFill>
          <a:blip r:embed="rId3"/>
          <a:stretch>
            <a:fillRect/>
          </a:stretch>
        </p:blipFill>
        <p:spPr>
          <a:xfrm>
            <a:off x="10759316" y="988062"/>
            <a:ext cx="1432684" cy="1347333"/>
          </a:xfrm>
          <a:prstGeom prst="rect">
            <a:avLst/>
          </a:prstGeom>
        </p:spPr>
      </p:pic>
    </p:spTree>
    <p:extLst>
      <p:ext uri="{BB962C8B-B14F-4D97-AF65-F5344CB8AC3E}">
        <p14:creationId xmlns:p14="http://schemas.microsoft.com/office/powerpoint/2010/main" val="2705901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81A945-7844-4D40-A100-1910F329983E}"/>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74F4EB9-906F-4F28-B692-47BCA139E2D9}"/>
              </a:ext>
            </a:extLst>
          </p:cNvPr>
          <p:cNvSpPr>
            <a:spLocks noGrp="1"/>
          </p:cNvSpPr>
          <p:nvPr>
            <p:ph idx="1"/>
          </p:nvPr>
        </p:nvSpPr>
        <p:spPr>
          <a:xfrm>
            <a:off x="905522" y="1624614"/>
            <a:ext cx="9664617" cy="4425330"/>
          </a:xfrm>
        </p:spPr>
        <p:txBody>
          <a:bodyPr/>
          <a:lstStyle/>
          <a:p>
            <a:pPr marL="0" indent="0">
              <a:buNone/>
            </a:pPr>
            <a:r>
              <a:rPr lang="pl-PL" dirty="0"/>
              <a:t>	Klucz:  </a:t>
            </a:r>
          </a:p>
          <a:p>
            <a:pPr marL="0" indent="0">
              <a:buNone/>
            </a:pPr>
            <a:r>
              <a:rPr lang="pl-PL" dirty="0"/>
              <a:t>wątpisz w siebie; przepracuj to; niepewność siebie; obawa o słuszność; (obawa) o to; podołamy zadaniu; tym się martwi; ze stawianiem; wielu wyzwaniom; dopada nas; poczucie spadku; zwątpienie w swoje możliwości; pełne zwątpienia; w nie wierzyć; popełnimy jakiś błąd; jestem do niczego; nie nadaje się do tego; przybierają postać.</a:t>
            </a:r>
          </a:p>
        </p:txBody>
      </p:sp>
      <p:pic>
        <p:nvPicPr>
          <p:cNvPr id="4" name="Obraz 3">
            <a:extLst>
              <a:ext uri="{FF2B5EF4-FFF2-40B4-BE49-F238E27FC236}">
                <a16:creationId xmlns:a16="http://schemas.microsoft.com/office/drawing/2014/main" id="{86079E5B-623C-4FED-A900-8F8529F74D35}"/>
              </a:ext>
            </a:extLst>
          </p:cNvPr>
          <p:cNvPicPr>
            <a:picLocks noChangeAspect="1"/>
          </p:cNvPicPr>
          <p:nvPr/>
        </p:nvPicPr>
        <p:blipFill>
          <a:blip r:embed="rId2"/>
          <a:stretch>
            <a:fillRect/>
          </a:stretch>
        </p:blipFill>
        <p:spPr>
          <a:xfrm>
            <a:off x="9374299" y="-15536"/>
            <a:ext cx="2908044" cy="1103472"/>
          </a:xfrm>
          <a:prstGeom prst="rect">
            <a:avLst/>
          </a:prstGeom>
        </p:spPr>
      </p:pic>
      <p:pic>
        <p:nvPicPr>
          <p:cNvPr id="5" name="Obraz 4">
            <a:extLst>
              <a:ext uri="{FF2B5EF4-FFF2-40B4-BE49-F238E27FC236}">
                <a16:creationId xmlns:a16="http://schemas.microsoft.com/office/drawing/2014/main" id="{7D34FFDF-B68E-4249-9ACB-46725CD05441}"/>
              </a:ext>
            </a:extLst>
          </p:cNvPr>
          <p:cNvPicPr>
            <a:picLocks noChangeAspect="1"/>
          </p:cNvPicPr>
          <p:nvPr/>
        </p:nvPicPr>
        <p:blipFill>
          <a:blip r:embed="rId3"/>
          <a:stretch>
            <a:fillRect/>
          </a:stretch>
        </p:blipFill>
        <p:spPr>
          <a:xfrm>
            <a:off x="10843741" y="1090155"/>
            <a:ext cx="1432684" cy="1347333"/>
          </a:xfrm>
          <a:prstGeom prst="rect">
            <a:avLst/>
          </a:prstGeom>
        </p:spPr>
      </p:pic>
    </p:spTree>
    <p:extLst>
      <p:ext uri="{BB962C8B-B14F-4D97-AF65-F5344CB8AC3E}">
        <p14:creationId xmlns:p14="http://schemas.microsoft.com/office/powerpoint/2010/main" val="22728351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E3F067-E560-440D-9B17-E0B3546B36A7}"/>
              </a:ext>
            </a:extLst>
          </p:cNvPr>
          <p:cNvSpPr>
            <a:spLocks noGrp="1"/>
          </p:cNvSpPr>
          <p:nvPr>
            <p:ph type="title"/>
          </p:nvPr>
        </p:nvSpPr>
        <p:spPr>
          <a:xfrm>
            <a:off x="3348655" y="-1091765"/>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9A22948F-E07F-40CE-888A-C68BDC1A34BD}"/>
              </a:ext>
            </a:extLst>
          </p:cNvPr>
          <p:cNvSpPr>
            <a:spLocks noGrp="1"/>
          </p:cNvSpPr>
          <p:nvPr>
            <p:ph idx="1"/>
          </p:nvPr>
        </p:nvSpPr>
        <p:spPr>
          <a:xfrm>
            <a:off x="1118586" y="479394"/>
            <a:ext cx="9451553" cy="5570550"/>
          </a:xfrm>
        </p:spPr>
        <p:txBody>
          <a:bodyPr>
            <a:normAutofit fontScale="85000" lnSpcReduction="10000"/>
          </a:bodyPr>
          <a:lstStyle/>
          <a:p>
            <a:pPr marL="0" indent="0">
              <a:buNone/>
            </a:pPr>
            <a:endParaRPr lang="pl-PL" dirty="0"/>
          </a:p>
          <a:p>
            <a:pPr marL="0" indent="0">
              <a:buNone/>
            </a:pPr>
            <a:r>
              <a:rPr lang="pl-PL" sz="2100" dirty="0"/>
              <a:t>Proszę zapoznać się z definicjami czasowników </a:t>
            </a:r>
            <a:r>
              <a:rPr lang="pl-PL" sz="2100" i="1" dirty="0"/>
              <a:t>zareagować, odreagować</a:t>
            </a:r>
            <a:r>
              <a:rPr lang="pl-PL" sz="2100" dirty="0"/>
              <a:t>. Następnie proszę w pustych miejscach wstawić, w razie potrzeby, przyimek </a:t>
            </a:r>
            <a:r>
              <a:rPr lang="pl-PL" sz="2100" dirty="0">
                <a:solidFill>
                  <a:schemeClr val="tx2">
                    <a:lumMod val="50000"/>
                  </a:schemeClr>
                </a:solidFill>
              </a:rPr>
              <a:t>na </a:t>
            </a:r>
            <a:r>
              <a:rPr lang="pl-PL" sz="2100" dirty="0"/>
              <a:t>oraz dopisać przedrostek czasownika. </a:t>
            </a:r>
          </a:p>
          <a:p>
            <a:r>
              <a:rPr lang="pl-PL" sz="2100" dirty="0"/>
              <a:t>Przykład: </a:t>
            </a:r>
            <a:r>
              <a:rPr lang="pl-PL" sz="2100" i="1" dirty="0"/>
              <a:t>Jak najlepiej __</a:t>
            </a:r>
            <a:r>
              <a:rPr lang="pl-PL" sz="2100" i="1" dirty="0" err="1"/>
              <a:t>reagowywać</a:t>
            </a:r>
            <a:r>
              <a:rPr lang="pl-PL" sz="2100" i="1" dirty="0"/>
              <a:t>  ______ swój stres? – Jak najlepiej odreagowywać swój stres?</a:t>
            </a:r>
          </a:p>
          <a:p>
            <a:endParaRPr lang="pl-PL" sz="2100" dirty="0"/>
          </a:p>
          <a:p>
            <a:r>
              <a:rPr lang="pl-PL" sz="2100" i="1" dirty="0"/>
              <a:t>zareagować na co </a:t>
            </a:r>
            <a:r>
              <a:rPr lang="pl-PL" sz="2100" dirty="0"/>
              <a:t>‘zachować się w określony sposób w związku z czymś, co się wcześniej zdarzyło’</a:t>
            </a:r>
          </a:p>
          <a:p>
            <a:r>
              <a:rPr lang="pl-PL" sz="2100" i="1" dirty="0"/>
              <a:t>odreagować co </a:t>
            </a:r>
            <a:r>
              <a:rPr lang="pl-PL" sz="2100" dirty="0"/>
              <a:t>‘reagując w pewien sposób na coś, pozbyć się napięcia psychicznego’</a:t>
            </a:r>
          </a:p>
          <a:p>
            <a:endParaRPr lang="pl-PL" sz="2100" dirty="0"/>
          </a:p>
          <a:p>
            <a:r>
              <a:rPr lang="pl-PL" sz="2100" dirty="0"/>
              <a:t>1.	Zaczęliśmy się nagle śmiać, bo musieliśmy w jakiś sposób _____ te emocje __reagować. </a:t>
            </a:r>
          </a:p>
          <a:p>
            <a:pPr marL="0" indent="0">
              <a:buNone/>
            </a:pPr>
            <a:endParaRPr lang="pl-PL" dirty="0"/>
          </a:p>
        </p:txBody>
      </p:sp>
      <p:pic>
        <p:nvPicPr>
          <p:cNvPr id="4" name="Obraz 3">
            <a:extLst>
              <a:ext uri="{FF2B5EF4-FFF2-40B4-BE49-F238E27FC236}">
                <a16:creationId xmlns:a16="http://schemas.microsoft.com/office/drawing/2014/main" id="{AFD8F040-0495-4C6C-8FEA-FA0A43408895}"/>
              </a:ext>
            </a:extLst>
          </p:cNvPr>
          <p:cNvPicPr>
            <a:picLocks noChangeAspect="1"/>
          </p:cNvPicPr>
          <p:nvPr/>
        </p:nvPicPr>
        <p:blipFill>
          <a:blip r:embed="rId2"/>
          <a:stretch>
            <a:fillRect/>
          </a:stretch>
        </p:blipFill>
        <p:spPr>
          <a:xfrm>
            <a:off x="9372733" y="-187752"/>
            <a:ext cx="2908044" cy="1103472"/>
          </a:xfrm>
          <a:prstGeom prst="rect">
            <a:avLst/>
          </a:prstGeom>
        </p:spPr>
      </p:pic>
      <p:pic>
        <p:nvPicPr>
          <p:cNvPr id="5" name="Obraz 4">
            <a:extLst>
              <a:ext uri="{FF2B5EF4-FFF2-40B4-BE49-F238E27FC236}">
                <a16:creationId xmlns:a16="http://schemas.microsoft.com/office/drawing/2014/main" id="{D89D2F73-11F0-4DA2-ADD0-8CD39545199A}"/>
              </a:ext>
            </a:extLst>
          </p:cNvPr>
          <p:cNvPicPr>
            <a:picLocks noChangeAspect="1"/>
          </p:cNvPicPr>
          <p:nvPr/>
        </p:nvPicPr>
        <p:blipFill>
          <a:blip r:embed="rId3"/>
          <a:stretch>
            <a:fillRect/>
          </a:stretch>
        </p:blipFill>
        <p:spPr>
          <a:xfrm>
            <a:off x="10848093" y="926817"/>
            <a:ext cx="1432684" cy="1347333"/>
          </a:xfrm>
          <a:prstGeom prst="rect">
            <a:avLst/>
          </a:prstGeom>
        </p:spPr>
      </p:pic>
    </p:spTree>
    <p:extLst>
      <p:ext uri="{BB962C8B-B14F-4D97-AF65-F5344CB8AC3E}">
        <p14:creationId xmlns:p14="http://schemas.microsoft.com/office/powerpoint/2010/main" val="1209673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26FE4C-3E99-45E4-8A8B-4FA20BB96F7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E61EC805-E2CB-42D7-8F23-F082A004074E}"/>
              </a:ext>
            </a:extLst>
          </p:cNvPr>
          <p:cNvSpPr>
            <a:spLocks noGrp="1"/>
          </p:cNvSpPr>
          <p:nvPr>
            <p:ph idx="1"/>
          </p:nvPr>
        </p:nvSpPr>
        <p:spPr>
          <a:xfrm>
            <a:off x="1038686" y="1979720"/>
            <a:ext cx="10306975" cy="4070224"/>
          </a:xfrm>
        </p:spPr>
        <p:txBody>
          <a:bodyPr>
            <a:normAutofit/>
          </a:bodyPr>
          <a:lstStyle/>
          <a:p>
            <a:r>
              <a:rPr lang="pl-PL" sz="2800" dirty="0"/>
              <a:t>Jeśli wymagana jest forma przypadkowa (sytuacja a), chodzi o </a:t>
            </a:r>
            <a:r>
              <a:rPr lang="pl-PL" sz="2800" u="sng" dirty="0"/>
              <a:t>rekcję przypadkową</a:t>
            </a:r>
            <a:endParaRPr lang="pl-PL" sz="2800" dirty="0"/>
          </a:p>
          <a:p>
            <a:r>
              <a:rPr lang="pl-PL" sz="2800" dirty="0"/>
              <a:t>Jeśli wymagany jest przyimek z przypadkiem (sytuacja b), chodzi o </a:t>
            </a:r>
            <a:r>
              <a:rPr lang="pl-PL" sz="2800" u="sng" dirty="0"/>
              <a:t>rekcję przyimkową</a:t>
            </a:r>
            <a:r>
              <a:rPr lang="pl-PL" sz="2800" dirty="0"/>
              <a:t> </a:t>
            </a:r>
          </a:p>
        </p:txBody>
      </p:sp>
      <p:pic>
        <p:nvPicPr>
          <p:cNvPr id="4" name="Obraz 3">
            <a:extLst>
              <a:ext uri="{FF2B5EF4-FFF2-40B4-BE49-F238E27FC236}">
                <a16:creationId xmlns:a16="http://schemas.microsoft.com/office/drawing/2014/main" id="{C388E051-D42B-4E77-A523-AD186A4B1DBF}"/>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65DE608A-9D8C-40FB-9AEC-BB325B88DC9E}"/>
              </a:ext>
            </a:extLst>
          </p:cNvPr>
          <p:cNvPicPr>
            <a:picLocks noChangeAspect="1"/>
          </p:cNvPicPr>
          <p:nvPr/>
        </p:nvPicPr>
        <p:blipFill>
          <a:blip r:embed="rId3"/>
          <a:stretch>
            <a:fillRect/>
          </a:stretch>
        </p:blipFill>
        <p:spPr>
          <a:xfrm>
            <a:off x="10759316" y="1070181"/>
            <a:ext cx="1432684" cy="1347333"/>
          </a:xfrm>
          <a:prstGeom prst="rect">
            <a:avLst/>
          </a:prstGeom>
        </p:spPr>
      </p:pic>
    </p:spTree>
    <p:extLst>
      <p:ext uri="{BB962C8B-B14F-4D97-AF65-F5344CB8AC3E}">
        <p14:creationId xmlns:p14="http://schemas.microsoft.com/office/powerpoint/2010/main" val="1899339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644EEA-B34F-4A76-9813-B96135DF1041}"/>
              </a:ext>
            </a:extLst>
          </p:cNvPr>
          <p:cNvSpPr>
            <a:spLocks noGrp="1"/>
          </p:cNvSpPr>
          <p:nvPr>
            <p:ph type="title"/>
          </p:nvPr>
        </p:nvSpPr>
        <p:spPr>
          <a:xfrm>
            <a:off x="3375287" y="-1100643"/>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8E5E6DCB-71F0-44A1-A0BC-321791E14C06}"/>
              </a:ext>
            </a:extLst>
          </p:cNvPr>
          <p:cNvSpPr>
            <a:spLocks noGrp="1"/>
          </p:cNvSpPr>
          <p:nvPr>
            <p:ph idx="1"/>
          </p:nvPr>
        </p:nvSpPr>
        <p:spPr>
          <a:xfrm>
            <a:off x="967665" y="150920"/>
            <a:ext cx="9880847" cy="6707080"/>
          </a:xfrm>
        </p:spPr>
        <p:txBody>
          <a:bodyPr>
            <a:normAutofit fontScale="92500" lnSpcReduction="20000"/>
          </a:bodyPr>
          <a:lstStyle/>
          <a:p>
            <a:pPr marL="0" indent="0">
              <a:buNone/>
            </a:pPr>
            <a:r>
              <a:rPr lang="pl-PL" dirty="0"/>
              <a:t>2.	Wszyscy, oprócz Michała, __reagowali _________ dowcip śmiechem.</a:t>
            </a:r>
          </a:p>
          <a:p>
            <a:pPr marL="0" indent="0">
              <a:buNone/>
            </a:pPr>
            <a:r>
              <a:rPr lang="pl-PL" dirty="0"/>
              <a:t>3.	Nie wiem, jak brat __reaguję _______ tę swoją porażkę. </a:t>
            </a:r>
          </a:p>
          <a:p>
            <a:pPr marL="0" indent="0">
              <a:buNone/>
            </a:pPr>
            <a:r>
              <a:rPr lang="pl-PL" dirty="0"/>
              <a:t>4.	Ciekawe, jak syn __reaguje _______ nasze na pochwały?</a:t>
            </a:r>
          </a:p>
          <a:p>
            <a:pPr marL="0" indent="0">
              <a:buNone/>
            </a:pPr>
            <a:r>
              <a:rPr lang="pl-PL" dirty="0"/>
              <a:t>5.	Klientka __reagowała ________ propozycję pozytywnie, co ucieszyło sprzedawcę.</a:t>
            </a:r>
          </a:p>
          <a:p>
            <a:pPr marL="0" indent="0">
              <a:buNone/>
            </a:pPr>
            <a:r>
              <a:rPr lang="pl-PL" dirty="0"/>
              <a:t>6.	Alkohol, którym niektórzy ludzie próbują __reagować ______ przeciwności losu, w dłuższej perspektywie pogarsza zdrowie psychiczne.</a:t>
            </a:r>
          </a:p>
          <a:p>
            <a:pPr marL="0" indent="0">
              <a:buNone/>
            </a:pPr>
            <a:r>
              <a:rPr lang="pl-PL" dirty="0"/>
              <a:t>7.	Chyba była czymś bardzo zajęta, bo _______ moje pytanie nie __reagowała.</a:t>
            </a:r>
          </a:p>
          <a:p>
            <a:pPr marL="0" indent="0">
              <a:buNone/>
            </a:pPr>
            <a:r>
              <a:rPr lang="pl-PL" dirty="0"/>
              <a:t>8.	Kiedy czegoś nie mogę znaleźć, denerwuję się, a potem muszę _______ to zdenerwowanie __reagować.</a:t>
            </a:r>
          </a:p>
          <a:p>
            <a:pPr marL="0" indent="0">
              <a:buNone/>
            </a:pPr>
            <a:r>
              <a:rPr lang="pl-PL" dirty="0"/>
              <a:t>9.	Humor pomaga __reagować ________ zagrożenie i strach.</a:t>
            </a:r>
          </a:p>
          <a:p>
            <a:pPr marL="0" indent="0">
              <a:buNone/>
            </a:pPr>
            <a:r>
              <a:rPr lang="pl-PL" dirty="0"/>
              <a:t>10.	 Znajdź swój własny, unikalny sposób na zadbanie o siebie, który pozwoli Ci __reagować _______ stres i sprawić, że poczujesz się naprawdę ważna / ważny.</a:t>
            </a:r>
          </a:p>
          <a:p>
            <a:pPr marL="0" indent="0">
              <a:buNone/>
            </a:pPr>
            <a:r>
              <a:rPr lang="pl-PL" dirty="0"/>
              <a:t>11.	 Aby __reagować _______ negatywne emocje i zdenerwowanie, musimy podjąć jakieś fizyczne działanie.</a:t>
            </a:r>
          </a:p>
          <a:p>
            <a:endParaRPr lang="pl-PL" dirty="0"/>
          </a:p>
        </p:txBody>
      </p:sp>
      <p:pic>
        <p:nvPicPr>
          <p:cNvPr id="4" name="Obraz 3">
            <a:extLst>
              <a:ext uri="{FF2B5EF4-FFF2-40B4-BE49-F238E27FC236}">
                <a16:creationId xmlns:a16="http://schemas.microsoft.com/office/drawing/2014/main" id="{BC215607-4007-471E-B0FA-21A9776AB20B}"/>
              </a:ext>
            </a:extLst>
          </p:cNvPr>
          <p:cNvPicPr>
            <a:picLocks noChangeAspect="1"/>
          </p:cNvPicPr>
          <p:nvPr/>
        </p:nvPicPr>
        <p:blipFill>
          <a:blip r:embed="rId2"/>
          <a:stretch>
            <a:fillRect/>
          </a:stretch>
        </p:blipFill>
        <p:spPr>
          <a:xfrm>
            <a:off x="9583882" y="0"/>
            <a:ext cx="2608118" cy="989664"/>
          </a:xfrm>
          <a:prstGeom prst="rect">
            <a:avLst/>
          </a:prstGeom>
        </p:spPr>
      </p:pic>
      <p:pic>
        <p:nvPicPr>
          <p:cNvPr id="5" name="Obraz 4">
            <a:extLst>
              <a:ext uri="{FF2B5EF4-FFF2-40B4-BE49-F238E27FC236}">
                <a16:creationId xmlns:a16="http://schemas.microsoft.com/office/drawing/2014/main" id="{6A4168FB-EFF6-4596-A885-C82963165A6D}"/>
              </a:ext>
            </a:extLst>
          </p:cNvPr>
          <p:cNvPicPr>
            <a:picLocks noChangeAspect="1"/>
          </p:cNvPicPr>
          <p:nvPr/>
        </p:nvPicPr>
        <p:blipFill>
          <a:blip r:embed="rId3"/>
          <a:stretch>
            <a:fillRect/>
          </a:stretch>
        </p:blipFill>
        <p:spPr>
          <a:xfrm>
            <a:off x="10759316" y="889754"/>
            <a:ext cx="1432684" cy="1347333"/>
          </a:xfrm>
          <a:prstGeom prst="rect">
            <a:avLst/>
          </a:prstGeom>
        </p:spPr>
      </p:pic>
    </p:spTree>
    <p:extLst>
      <p:ext uri="{BB962C8B-B14F-4D97-AF65-F5344CB8AC3E}">
        <p14:creationId xmlns:p14="http://schemas.microsoft.com/office/powerpoint/2010/main" val="18898748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7986F8-C7BD-4640-9BB6-E56CE6797DC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BF2F71D-6579-4DBE-B397-0B9E73C1B510}"/>
              </a:ext>
            </a:extLst>
          </p:cNvPr>
          <p:cNvSpPr>
            <a:spLocks noGrp="1"/>
          </p:cNvSpPr>
          <p:nvPr>
            <p:ph idx="1"/>
          </p:nvPr>
        </p:nvSpPr>
        <p:spPr>
          <a:xfrm>
            <a:off x="989186" y="1997476"/>
            <a:ext cx="10347597" cy="4052468"/>
          </a:xfrm>
        </p:spPr>
        <p:txBody>
          <a:bodyPr/>
          <a:lstStyle/>
          <a:p>
            <a:pPr marL="0" indent="0">
              <a:buNone/>
            </a:pPr>
            <a:r>
              <a:rPr lang="pl-PL" dirty="0"/>
              <a:t>Klucz: </a:t>
            </a:r>
          </a:p>
          <a:p>
            <a:pPr marL="0" indent="0">
              <a:buNone/>
            </a:pPr>
            <a:r>
              <a:rPr lang="pl-PL" dirty="0"/>
              <a:t>1 – te emocje odreagować;  2 – zareagowali na dowcip; 3 – odreaguje tę porażkę; 4 – zareaguje na pochwały; 5 – zareagowała na propozycję; 6 – odreagować przeciwności losu; 7 – na pytanie nie zareagowała; 8 – zdenerwowanie odreagować; 9 – odreagować zagrożenie i strach; 10 – odreagować stres; 11 – odreagować negatywne emocje i zdenerwowanie.</a:t>
            </a:r>
          </a:p>
        </p:txBody>
      </p:sp>
      <p:pic>
        <p:nvPicPr>
          <p:cNvPr id="4" name="Obraz 3">
            <a:extLst>
              <a:ext uri="{FF2B5EF4-FFF2-40B4-BE49-F238E27FC236}">
                <a16:creationId xmlns:a16="http://schemas.microsoft.com/office/drawing/2014/main" id="{4D157975-DE56-4EEA-9127-E81FABF7B271}"/>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F9078117-BE03-4A25-A12D-E125FF211129}"/>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18467998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2DBAD1-A6B5-4152-9007-CCD5E63B9283}"/>
              </a:ext>
            </a:extLst>
          </p:cNvPr>
          <p:cNvSpPr>
            <a:spLocks noGrp="1"/>
          </p:cNvSpPr>
          <p:nvPr>
            <p:ph type="title"/>
          </p:nvPr>
        </p:nvSpPr>
        <p:spPr>
          <a:xfrm flipV="1">
            <a:off x="3387503" y="-754602"/>
            <a:ext cx="7489588" cy="701524"/>
          </a:xfrm>
        </p:spPr>
        <p:txBody>
          <a:bodyPr/>
          <a:lstStyle/>
          <a:p>
            <a:endParaRPr lang="pl-PL" dirty="0"/>
          </a:p>
        </p:txBody>
      </p:sp>
      <p:sp>
        <p:nvSpPr>
          <p:cNvPr id="3" name="Symbol zastępczy zawartości 2">
            <a:extLst>
              <a:ext uri="{FF2B5EF4-FFF2-40B4-BE49-F238E27FC236}">
                <a16:creationId xmlns:a16="http://schemas.microsoft.com/office/drawing/2014/main" id="{FECF4A28-A4E9-442E-9518-833EF8DF4D66}"/>
              </a:ext>
            </a:extLst>
          </p:cNvPr>
          <p:cNvSpPr>
            <a:spLocks noGrp="1"/>
          </p:cNvSpPr>
          <p:nvPr>
            <p:ph idx="1"/>
          </p:nvPr>
        </p:nvSpPr>
        <p:spPr>
          <a:xfrm>
            <a:off x="976544" y="381740"/>
            <a:ext cx="10333607" cy="6276511"/>
          </a:xfrm>
        </p:spPr>
        <p:txBody>
          <a:bodyPr/>
          <a:lstStyle/>
          <a:p>
            <a:endParaRPr lang="pl-PL" dirty="0"/>
          </a:p>
          <a:p>
            <a:pPr marL="0" indent="0">
              <a:lnSpc>
                <a:spcPct val="100000"/>
              </a:lnSpc>
              <a:spcAft>
                <a:spcPts val="0"/>
              </a:spcAft>
              <a:buNone/>
            </a:pPr>
            <a:r>
              <a:rPr lang="pl-PL" b="1" dirty="0"/>
              <a:t>Proszę przetłumaczyć tekst na język polski, używając m.in.</a:t>
            </a:r>
          </a:p>
          <a:p>
            <a:pPr marL="0" indent="0">
              <a:lnSpc>
                <a:spcPct val="100000"/>
              </a:lnSpc>
              <a:spcAft>
                <a:spcPts val="0"/>
              </a:spcAft>
              <a:buNone/>
            </a:pPr>
            <a:r>
              <a:rPr lang="pl-PL" b="1" dirty="0"/>
              <a:t> przeanalizowanych w tym podrozdziale schematów </a:t>
            </a:r>
            <a:r>
              <a:rPr lang="pl-PL" b="1" dirty="0" err="1"/>
              <a:t>rekcyjnych</a:t>
            </a:r>
            <a:r>
              <a:rPr lang="pl-PL" b="1" dirty="0"/>
              <a:t>.</a:t>
            </a:r>
          </a:p>
          <a:p>
            <a:pPr>
              <a:lnSpc>
                <a:spcPct val="100000"/>
              </a:lnSpc>
              <a:spcAft>
                <a:spcPts val="0"/>
              </a:spcAft>
            </a:pPr>
            <a:r>
              <a:rPr lang="pl-PL" dirty="0"/>
              <a:t>Przykład: </a:t>
            </a:r>
            <a:r>
              <a:rPr lang="uk-UA" i="1" dirty="0"/>
              <a:t>Психічне здоров’я – як про нього піклуватися? – </a:t>
            </a:r>
            <a:endParaRPr lang="pl-PL" i="1" dirty="0"/>
          </a:p>
          <a:p>
            <a:pPr marL="0" indent="0">
              <a:lnSpc>
                <a:spcPct val="100000"/>
              </a:lnSpc>
              <a:spcAft>
                <a:spcPts val="0"/>
              </a:spcAft>
              <a:buNone/>
            </a:pPr>
            <a:r>
              <a:rPr lang="pl-PL" i="1" dirty="0"/>
              <a:t>	Zdrowie psychiczne – jak o nie dbać / się o nie troszczyć</a:t>
            </a:r>
            <a:r>
              <a:rPr lang="pl-PL" dirty="0"/>
              <a:t>?</a:t>
            </a:r>
          </a:p>
          <a:p>
            <a:pPr marL="0" indent="0">
              <a:lnSpc>
                <a:spcPct val="100000"/>
              </a:lnSpc>
              <a:spcAft>
                <a:spcPts val="0"/>
              </a:spcAft>
              <a:buNone/>
            </a:pPr>
            <a:endParaRPr lang="pl-PL" dirty="0"/>
          </a:p>
          <a:p>
            <a:pPr marL="0" indent="0">
              <a:buNone/>
            </a:pPr>
            <a:r>
              <a:rPr lang="pl-PL" dirty="0"/>
              <a:t>	</a:t>
            </a:r>
            <a:r>
              <a:rPr lang="uk-UA" dirty="0"/>
              <a:t>Психічне здоров’я – як про нього піклуватися?</a:t>
            </a:r>
          </a:p>
          <a:p>
            <a:pPr marL="0" indent="0">
              <a:buNone/>
            </a:pPr>
            <a:r>
              <a:rPr lang="pl-PL" dirty="0"/>
              <a:t>	</a:t>
            </a:r>
            <a:r>
              <a:rPr lang="uk-UA" dirty="0"/>
              <a:t>Психічне здоров’я не означає тільки відсутність хвороб. Воно також проявляється у здатності саморозвиватися, у відповідальності за своє життя, заангажованості в суспільному житті, відсутності страху за завтрашній день.</a:t>
            </a:r>
          </a:p>
          <a:p>
            <a:pPr marL="0" indent="0">
              <a:buNone/>
            </a:pPr>
            <a:r>
              <a:rPr lang="pl-PL" dirty="0"/>
              <a:t>	</a:t>
            </a:r>
            <a:r>
              <a:rPr lang="uk-UA" dirty="0"/>
              <a:t>Як дбати про психічне здоров’я?</a:t>
            </a:r>
          </a:p>
          <a:p>
            <a:endParaRPr lang="pl-PL" dirty="0"/>
          </a:p>
        </p:txBody>
      </p:sp>
      <p:pic>
        <p:nvPicPr>
          <p:cNvPr id="4" name="Obraz 3">
            <a:extLst>
              <a:ext uri="{FF2B5EF4-FFF2-40B4-BE49-F238E27FC236}">
                <a16:creationId xmlns:a16="http://schemas.microsoft.com/office/drawing/2014/main" id="{E63C75F4-08D5-4CE9-A327-C11041CE9E91}"/>
              </a:ext>
            </a:extLst>
          </p:cNvPr>
          <p:cNvPicPr>
            <a:picLocks noChangeAspect="1"/>
          </p:cNvPicPr>
          <p:nvPr/>
        </p:nvPicPr>
        <p:blipFill>
          <a:blip r:embed="rId2"/>
          <a:stretch>
            <a:fillRect/>
          </a:stretch>
        </p:blipFill>
        <p:spPr>
          <a:xfrm>
            <a:off x="9283956" y="-42169"/>
            <a:ext cx="2908044" cy="1103472"/>
          </a:xfrm>
          <a:prstGeom prst="rect">
            <a:avLst/>
          </a:prstGeom>
        </p:spPr>
      </p:pic>
      <p:pic>
        <p:nvPicPr>
          <p:cNvPr id="5" name="Obraz 4">
            <a:extLst>
              <a:ext uri="{FF2B5EF4-FFF2-40B4-BE49-F238E27FC236}">
                <a16:creationId xmlns:a16="http://schemas.microsoft.com/office/drawing/2014/main" id="{E30731D1-06B8-4978-8DF1-7ED92422C660}"/>
              </a:ext>
            </a:extLst>
          </p:cNvPr>
          <p:cNvPicPr>
            <a:picLocks noChangeAspect="1"/>
          </p:cNvPicPr>
          <p:nvPr/>
        </p:nvPicPr>
        <p:blipFill>
          <a:blip r:embed="rId3"/>
          <a:stretch>
            <a:fillRect/>
          </a:stretch>
        </p:blipFill>
        <p:spPr>
          <a:xfrm>
            <a:off x="10759316" y="1061303"/>
            <a:ext cx="1432684" cy="1347333"/>
          </a:xfrm>
          <a:prstGeom prst="rect">
            <a:avLst/>
          </a:prstGeom>
        </p:spPr>
      </p:pic>
    </p:spTree>
    <p:extLst>
      <p:ext uri="{BB962C8B-B14F-4D97-AF65-F5344CB8AC3E}">
        <p14:creationId xmlns:p14="http://schemas.microsoft.com/office/powerpoint/2010/main" val="6020913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332C14-EE3C-4066-B021-8A15A7108C9C}"/>
              </a:ext>
            </a:extLst>
          </p:cNvPr>
          <p:cNvSpPr>
            <a:spLocks noGrp="1"/>
          </p:cNvSpPr>
          <p:nvPr>
            <p:ph type="title"/>
          </p:nvPr>
        </p:nvSpPr>
        <p:spPr>
          <a:xfrm>
            <a:off x="2773599" y="-1153909"/>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0A7294F9-D2B9-45B7-AC51-C59AD27816AB}"/>
              </a:ext>
            </a:extLst>
          </p:cNvPr>
          <p:cNvSpPr>
            <a:spLocks noGrp="1"/>
          </p:cNvSpPr>
          <p:nvPr>
            <p:ph idx="1"/>
          </p:nvPr>
        </p:nvSpPr>
        <p:spPr>
          <a:xfrm>
            <a:off x="1322773" y="213064"/>
            <a:ext cx="10031767" cy="6533965"/>
          </a:xfrm>
        </p:spPr>
        <p:txBody>
          <a:bodyPr/>
          <a:lstStyle/>
          <a:p>
            <a:pPr marL="0" indent="0">
              <a:buNone/>
            </a:pPr>
            <a:r>
              <a:rPr lang="uk-UA" dirty="0"/>
              <a:t>Попіклуйся про відповідну гігієну сну. Найкраще спати 7–9 годин на добу. Надто короткий сон погано впливає на фізичне і психічне здоров’я. Бережи (</a:t>
            </a:r>
            <a:r>
              <a:rPr lang="pl-PL" dirty="0"/>
              <a:t>pielęgnować) </a:t>
            </a:r>
            <a:r>
              <a:rPr lang="uk-UA" dirty="0"/>
              <a:t>відносини з близькими, біля яких ти можеш бути собою. Завдяки таким відносинам ми набуваємо впевненості в собі. Застосовуй здорове харчування. Якщо Ти відчуваєш неспокій і роздратування, а ці симптоми утримуються довго і збільшується їхня інтенсивність, вдайся (</a:t>
            </a:r>
            <a:r>
              <a:rPr lang="pl-PL" dirty="0"/>
              <a:t>zasięgnąć) </a:t>
            </a:r>
            <a:r>
              <a:rPr lang="uk-UA" dirty="0"/>
              <a:t>до підтримки спеціаліста. Якщо Ти потребуєш підтримки і шукаєш відповідь на запитання щодо Твоїх емоцій чи поведінки, можеш також скористатися телефонами підтримки. Ти отримаєш там фахову психологічну допомогу. По той бік – приязні люди, що розуміються на психічних проблемах і знають, як Тобі допомогти.</a:t>
            </a:r>
            <a:endParaRPr lang="pl-PL" dirty="0"/>
          </a:p>
        </p:txBody>
      </p:sp>
      <p:pic>
        <p:nvPicPr>
          <p:cNvPr id="4" name="Obraz 3">
            <a:extLst>
              <a:ext uri="{FF2B5EF4-FFF2-40B4-BE49-F238E27FC236}">
                <a16:creationId xmlns:a16="http://schemas.microsoft.com/office/drawing/2014/main" id="{3E6934FC-18EB-46B0-8723-D19C5A50CD7A}"/>
              </a:ext>
            </a:extLst>
          </p:cNvPr>
          <p:cNvPicPr>
            <a:picLocks noChangeAspect="1"/>
          </p:cNvPicPr>
          <p:nvPr/>
        </p:nvPicPr>
        <p:blipFill>
          <a:blip r:embed="rId2"/>
          <a:stretch>
            <a:fillRect/>
          </a:stretch>
        </p:blipFill>
        <p:spPr>
          <a:xfrm>
            <a:off x="9277908" y="-76680"/>
            <a:ext cx="2908044" cy="1103472"/>
          </a:xfrm>
          <a:prstGeom prst="rect">
            <a:avLst/>
          </a:prstGeom>
        </p:spPr>
      </p:pic>
      <p:pic>
        <p:nvPicPr>
          <p:cNvPr id="5" name="Obraz 4">
            <a:extLst>
              <a:ext uri="{FF2B5EF4-FFF2-40B4-BE49-F238E27FC236}">
                <a16:creationId xmlns:a16="http://schemas.microsoft.com/office/drawing/2014/main" id="{5C972F06-9E6A-4124-B1B2-888788C92FB3}"/>
              </a:ext>
            </a:extLst>
          </p:cNvPr>
          <p:cNvPicPr>
            <a:picLocks noChangeAspect="1"/>
          </p:cNvPicPr>
          <p:nvPr/>
        </p:nvPicPr>
        <p:blipFill>
          <a:blip r:embed="rId3"/>
          <a:stretch>
            <a:fillRect/>
          </a:stretch>
        </p:blipFill>
        <p:spPr>
          <a:xfrm>
            <a:off x="11106619" y="1026792"/>
            <a:ext cx="1085381" cy="1020720"/>
          </a:xfrm>
          <a:prstGeom prst="rect">
            <a:avLst/>
          </a:prstGeom>
        </p:spPr>
      </p:pic>
    </p:spTree>
    <p:extLst>
      <p:ext uri="{BB962C8B-B14F-4D97-AF65-F5344CB8AC3E}">
        <p14:creationId xmlns:p14="http://schemas.microsoft.com/office/powerpoint/2010/main" val="180768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8D26DB-96AA-4704-85FC-782435073587}"/>
              </a:ext>
            </a:extLst>
          </p:cNvPr>
          <p:cNvSpPr>
            <a:spLocks noGrp="1"/>
          </p:cNvSpPr>
          <p:nvPr>
            <p:ph type="title"/>
          </p:nvPr>
        </p:nvSpPr>
        <p:spPr>
          <a:xfrm>
            <a:off x="3978969" y="-985233"/>
            <a:ext cx="7958331" cy="1077229"/>
          </a:xfrm>
        </p:spPr>
        <p:txBody>
          <a:bodyPr/>
          <a:lstStyle/>
          <a:p>
            <a:endParaRPr lang="pl-PL"/>
          </a:p>
        </p:txBody>
      </p:sp>
      <p:sp>
        <p:nvSpPr>
          <p:cNvPr id="3" name="Symbol zastępczy zawartości 2">
            <a:extLst>
              <a:ext uri="{FF2B5EF4-FFF2-40B4-BE49-F238E27FC236}">
                <a16:creationId xmlns:a16="http://schemas.microsoft.com/office/drawing/2014/main" id="{30A545E7-B99C-4954-9D6D-1637362976D5}"/>
              </a:ext>
            </a:extLst>
          </p:cNvPr>
          <p:cNvSpPr>
            <a:spLocks noGrp="1"/>
          </p:cNvSpPr>
          <p:nvPr>
            <p:ph idx="1"/>
          </p:nvPr>
        </p:nvSpPr>
        <p:spPr>
          <a:xfrm>
            <a:off x="1100831" y="230820"/>
            <a:ext cx="10138299" cy="6254130"/>
          </a:xfrm>
        </p:spPr>
        <p:txBody>
          <a:bodyPr>
            <a:normAutofit lnSpcReduction="10000"/>
          </a:bodyPr>
          <a:lstStyle/>
          <a:p>
            <a:r>
              <a:rPr lang="pl-PL" dirty="0"/>
              <a:t>Klucz: </a:t>
            </a:r>
          </a:p>
          <a:p>
            <a:pPr marL="0" indent="0">
              <a:buNone/>
            </a:pPr>
            <a:r>
              <a:rPr lang="pl-PL" dirty="0"/>
              <a:t>	Zdrowie psychiczne – jak o nie dbać / się o nie troszczyć? </a:t>
            </a:r>
          </a:p>
          <a:p>
            <a:pPr marL="0" indent="0">
              <a:buNone/>
            </a:pPr>
            <a:r>
              <a:rPr lang="pl-PL" dirty="0"/>
              <a:t>	Zdrowie psychiczne nie oznacza jedynie braku chorób. Przejawia się również w zdolności do własnego rozwoju, odpowiedzialności za swoje życie, zaangażowaniu w życie społeczne, braku strachu o jutro. Jak dbać o zdrowie psychiczne? Zadbaj o odpowiednią higienę snu. Najlepiej spać 7–9 godzin na dobę. Zbyt krótki sen źle wpływa na zdrowie fizyczne i psychiczne. Pielęgnuj relacje z bliskimi, przy których możesz być sobą. Dzięki takim relacjom nabieramy pewności siebie. Stosuj zdrowe odżywianie. Jeśli czujesz niepokój i rozdrażnienie, a te objawy utrzymują się długo i zwiększa się ich nasilenie, zasięgnij wsparcia specjalisty. Jeśli potrzebujesz wsparcia і szukasz odpowiedzi na pytania dotyczące Twoich emocji lub </a:t>
            </a:r>
            <a:r>
              <a:rPr lang="pl-PL" dirty="0" err="1"/>
              <a:t>zachowań</a:t>
            </a:r>
            <a:r>
              <a:rPr lang="pl-PL" dirty="0"/>
              <a:t>, możesz też skorzystać z telefonów wsparcia. Uzyskasz / otrzymasz tam fachową pomoc psychologiczną. Po drugiej stronie są życzliwe osoby / życzliwi ludzie, które / którzy znają się na problemach psychicznych i wiedzą, jak Ci pomóc.</a:t>
            </a:r>
          </a:p>
          <a:p>
            <a:r>
              <a:rPr lang="pl-PL" dirty="0"/>
              <a:t>Na podstawie: https://pacjent.gov.pl/zapobiegaj/zadbaj-o-swoje-zdrowie-psychiczne, 28.11.2023</a:t>
            </a:r>
          </a:p>
          <a:p>
            <a:endParaRPr lang="pl-PL" dirty="0"/>
          </a:p>
        </p:txBody>
      </p:sp>
      <p:pic>
        <p:nvPicPr>
          <p:cNvPr id="4" name="Obraz 3">
            <a:extLst>
              <a:ext uri="{FF2B5EF4-FFF2-40B4-BE49-F238E27FC236}">
                <a16:creationId xmlns:a16="http://schemas.microsoft.com/office/drawing/2014/main" id="{1F899ABB-02E6-45AC-B4B4-D8BAD524A8D2}"/>
              </a:ext>
            </a:extLst>
          </p:cNvPr>
          <p:cNvPicPr>
            <a:picLocks noChangeAspect="1"/>
          </p:cNvPicPr>
          <p:nvPr/>
        </p:nvPicPr>
        <p:blipFill>
          <a:blip r:embed="rId2"/>
          <a:stretch>
            <a:fillRect/>
          </a:stretch>
        </p:blipFill>
        <p:spPr>
          <a:xfrm>
            <a:off x="9356020" y="-33291"/>
            <a:ext cx="2908044" cy="1103472"/>
          </a:xfrm>
          <a:prstGeom prst="rect">
            <a:avLst/>
          </a:prstGeom>
        </p:spPr>
      </p:pic>
      <p:pic>
        <p:nvPicPr>
          <p:cNvPr id="5" name="Obraz 4">
            <a:extLst>
              <a:ext uri="{FF2B5EF4-FFF2-40B4-BE49-F238E27FC236}">
                <a16:creationId xmlns:a16="http://schemas.microsoft.com/office/drawing/2014/main" id="{44E83DEC-CEE9-4FB7-B8E8-170AFCF8772C}"/>
              </a:ext>
            </a:extLst>
          </p:cNvPr>
          <p:cNvPicPr>
            <a:picLocks noChangeAspect="1"/>
          </p:cNvPicPr>
          <p:nvPr/>
        </p:nvPicPr>
        <p:blipFill>
          <a:blip r:embed="rId3"/>
          <a:stretch>
            <a:fillRect/>
          </a:stretch>
        </p:blipFill>
        <p:spPr>
          <a:xfrm>
            <a:off x="11112446" y="1070181"/>
            <a:ext cx="1173375" cy="1103472"/>
          </a:xfrm>
          <a:prstGeom prst="rect">
            <a:avLst/>
          </a:prstGeom>
        </p:spPr>
      </p:pic>
    </p:spTree>
    <p:extLst>
      <p:ext uri="{BB962C8B-B14F-4D97-AF65-F5344CB8AC3E}">
        <p14:creationId xmlns:p14="http://schemas.microsoft.com/office/powerpoint/2010/main" val="12387834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D0CB1A05-1F4F-4866-BEF9-DB76E98A517E}"/>
              </a:ext>
            </a:extLst>
          </p:cNvPr>
          <p:cNvPicPr>
            <a:picLocks noChangeAspect="1"/>
          </p:cNvPicPr>
          <p:nvPr/>
        </p:nvPicPr>
        <p:blipFill>
          <a:blip r:embed="rId2"/>
          <a:stretch>
            <a:fillRect/>
          </a:stretch>
        </p:blipFill>
        <p:spPr>
          <a:xfrm>
            <a:off x="9283956" y="0"/>
            <a:ext cx="2908044" cy="1103472"/>
          </a:xfrm>
          <a:prstGeom prst="rect">
            <a:avLst/>
          </a:prstGeom>
        </p:spPr>
      </p:pic>
      <p:sp>
        <p:nvSpPr>
          <p:cNvPr id="2" name="Tytuł 1">
            <a:extLst>
              <a:ext uri="{FF2B5EF4-FFF2-40B4-BE49-F238E27FC236}">
                <a16:creationId xmlns:a16="http://schemas.microsoft.com/office/drawing/2014/main" id="{BC719895-3004-4DD8-8039-77CE0BD0B9EA}"/>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6BD6A1B9-3C31-46D6-9C3B-D51D1F71F6F1}"/>
              </a:ext>
            </a:extLst>
          </p:cNvPr>
          <p:cNvSpPr>
            <a:spLocks noGrp="1"/>
          </p:cNvSpPr>
          <p:nvPr>
            <p:ph idx="1"/>
          </p:nvPr>
        </p:nvSpPr>
        <p:spPr>
          <a:xfrm>
            <a:off x="1246639" y="1885285"/>
            <a:ext cx="9859325" cy="3997828"/>
          </a:xfrm>
        </p:spPr>
        <p:txBody>
          <a:bodyPr/>
          <a:lstStyle/>
          <a:p>
            <a:r>
              <a:rPr lang="pl-PL" dirty="0"/>
              <a:t>Proszę ułożyć tekst na dowolny temat i w dowolnym gatunku, w którym użyto by jak największej liczby czasowników i innych wyrazów o rekcji biernikowej, których odpowiedniki ukraińskie rządzą innym przypadkiem niż biernik.</a:t>
            </a:r>
          </a:p>
        </p:txBody>
      </p:sp>
      <p:pic>
        <p:nvPicPr>
          <p:cNvPr id="5" name="Obraz 4">
            <a:extLst>
              <a:ext uri="{FF2B5EF4-FFF2-40B4-BE49-F238E27FC236}">
                <a16:creationId xmlns:a16="http://schemas.microsoft.com/office/drawing/2014/main" id="{E423FE70-429B-40D3-AA86-D807193CFDF4}"/>
              </a:ext>
            </a:extLst>
          </p:cNvPr>
          <p:cNvPicPr>
            <a:picLocks noChangeAspect="1"/>
          </p:cNvPicPr>
          <p:nvPr/>
        </p:nvPicPr>
        <p:blipFill>
          <a:blip r:embed="rId3"/>
          <a:stretch>
            <a:fillRect/>
          </a:stretch>
        </p:blipFill>
        <p:spPr>
          <a:xfrm>
            <a:off x="10759316" y="1103472"/>
            <a:ext cx="1432684" cy="1347333"/>
          </a:xfrm>
          <a:prstGeom prst="rect">
            <a:avLst/>
          </a:prstGeom>
        </p:spPr>
      </p:pic>
    </p:spTree>
    <p:extLst>
      <p:ext uri="{BB962C8B-B14F-4D97-AF65-F5344CB8AC3E}">
        <p14:creationId xmlns:p14="http://schemas.microsoft.com/office/powerpoint/2010/main" val="23828261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15D0E1-A2D3-4A0C-8E16-7228D3C5B08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F5AFF9C-9F7A-4865-82C1-45C663D670F0}"/>
              </a:ext>
            </a:extLst>
          </p:cNvPr>
          <p:cNvSpPr>
            <a:spLocks noGrp="1"/>
          </p:cNvSpPr>
          <p:nvPr>
            <p:ph idx="1"/>
          </p:nvPr>
        </p:nvSpPr>
        <p:spPr/>
        <p:txBody>
          <a:bodyPr>
            <a:normAutofit/>
          </a:bodyPr>
          <a:lstStyle/>
          <a:p>
            <a:pPr marL="0" indent="0">
              <a:buNone/>
            </a:pPr>
            <a:r>
              <a:rPr lang="pl-PL" sz="3200" b="1"/>
              <a:t>         Dziękuję </a:t>
            </a:r>
            <a:r>
              <a:rPr lang="pl-PL" sz="3200" b="1" dirty="0"/>
              <a:t>za uwagę</a:t>
            </a:r>
          </a:p>
        </p:txBody>
      </p:sp>
      <p:pic>
        <p:nvPicPr>
          <p:cNvPr id="4" name="Obraz 3">
            <a:extLst>
              <a:ext uri="{FF2B5EF4-FFF2-40B4-BE49-F238E27FC236}">
                <a16:creationId xmlns:a16="http://schemas.microsoft.com/office/drawing/2014/main" id="{F6DD35C0-DDB4-470F-9643-048E0CBF338E}"/>
              </a:ext>
            </a:extLst>
          </p:cNvPr>
          <p:cNvPicPr>
            <a:picLocks noChangeAspect="1"/>
          </p:cNvPicPr>
          <p:nvPr/>
        </p:nvPicPr>
        <p:blipFill>
          <a:blip r:embed="rId2"/>
          <a:stretch>
            <a:fillRect/>
          </a:stretch>
        </p:blipFill>
        <p:spPr>
          <a:xfrm>
            <a:off x="9353113" y="5780769"/>
            <a:ext cx="2838887" cy="1077230"/>
          </a:xfrm>
          <a:prstGeom prst="rect">
            <a:avLst/>
          </a:prstGeom>
        </p:spPr>
      </p:pic>
      <p:pic>
        <p:nvPicPr>
          <p:cNvPr id="5" name="Obraz 4">
            <a:extLst>
              <a:ext uri="{FF2B5EF4-FFF2-40B4-BE49-F238E27FC236}">
                <a16:creationId xmlns:a16="http://schemas.microsoft.com/office/drawing/2014/main" id="{2B779D8E-DB1B-4485-B62A-7781FB8CA67B}"/>
              </a:ext>
            </a:extLst>
          </p:cNvPr>
          <p:cNvPicPr>
            <a:picLocks noChangeAspect="1"/>
          </p:cNvPicPr>
          <p:nvPr/>
        </p:nvPicPr>
        <p:blipFill>
          <a:blip r:embed="rId3"/>
          <a:stretch>
            <a:fillRect/>
          </a:stretch>
        </p:blipFill>
        <p:spPr>
          <a:xfrm>
            <a:off x="10759316" y="4433436"/>
            <a:ext cx="1432684" cy="1347333"/>
          </a:xfrm>
          <a:prstGeom prst="rect">
            <a:avLst/>
          </a:prstGeom>
        </p:spPr>
      </p:pic>
    </p:spTree>
    <p:extLst>
      <p:ext uri="{BB962C8B-B14F-4D97-AF65-F5344CB8AC3E}">
        <p14:creationId xmlns:p14="http://schemas.microsoft.com/office/powerpoint/2010/main" val="95213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B80620-F085-4F05-97F6-B210A2C3BC6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E6EAF2A-09B5-4F0C-B4CD-67E8DF72E8D0}"/>
              </a:ext>
            </a:extLst>
          </p:cNvPr>
          <p:cNvSpPr>
            <a:spLocks noGrp="1"/>
          </p:cNvSpPr>
          <p:nvPr>
            <p:ph idx="1"/>
          </p:nvPr>
        </p:nvSpPr>
        <p:spPr>
          <a:xfrm>
            <a:off x="923278" y="2148396"/>
            <a:ext cx="10466772" cy="3901548"/>
          </a:xfrm>
        </p:spPr>
        <p:txBody>
          <a:bodyPr>
            <a:normAutofit fontScale="92500" lnSpcReduction="10000"/>
          </a:bodyPr>
          <a:lstStyle/>
          <a:p>
            <a:pPr marL="0" indent="0">
              <a:buNone/>
            </a:pPr>
            <a:r>
              <a:rPr lang="pl-PL" u="sng" dirty="0"/>
              <a:t>Członem nadrzędnym </a:t>
            </a:r>
            <a:r>
              <a:rPr lang="pl-PL" dirty="0"/>
              <a:t>najczęściej bywa:</a:t>
            </a:r>
          </a:p>
          <a:p>
            <a:r>
              <a:rPr lang="pl-PL" dirty="0">
                <a:solidFill>
                  <a:schemeClr val="tx2">
                    <a:lumMod val="50000"/>
                  </a:schemeClr>
                </a:solidFill>
              </a:rPr>
              <a:t>czasownik</a:t>
            </a:r>
            <a:r>
              <a:rPr lang="pl-PL" dirty="0"/>
              <a:t> (</a:t>
            </a:r>
            <a:r>
              <a:rPr lang="pl-PL" i="1" dirty="0"/>
              <a:t>szukać zeszytu</a:t>
            </a:r>
            <a:r>
              <a:rPr lang="pl-PL" dirty="0"/>
              <a:t>), </a:t>
            </a:r>
          </a:p>
          <a:p>
            <a:pPr marL="0" indent="0">
              <a:buNone/>
            </a:pPr>
            <a:r>
              <a:rPr lang="pl-PL" dirty="0"/>
              <a:t>ale także:</a:t>
            </a:r>
          </a:p>
          <a:p>
            <a:r>
              <a:rPr lang="pl-PL" dirty="0">
                <a:solidFill>
                  <a:schemeClr val="tx2">
                    <a:lumMod val="50000"/>
                  </a:schemeClr>
                </a:solidFill>
              </a:rPr>
              <a:t>rzeczownik</a:t>
            </a:r>
            <a:r>
              <a:rPr lang="pl-PL" dirty="0"/>
              <a:t> (</a:t>
            </a:r>
            <a:r>
              <a:rPr lang="pl-PL" i="1" dirty="0"/>
              <a:t>wizyta w Krakowie</a:t>
            </a:r>
            <a:r>
              <a:rPr lang="pl-PL" dirty="0"/>
              <a:t>), </a:t>
            </a:r>
          </a:p>
          <a:p>
            <a:r>
              <a:rPr lang="pl-PL" dirty="0">
                <a:solidFill>
                  <a:schemeClr val="tx2">
                    <a:lumMod val="50000"/>
                  </a:schemeClr>
                </a:solidFill>
              </a:rPr>
              <a:t>przymiotnik</a:t>
            </a:r>
            <a:r>
              <a:rPr lang="pl-PL" dirty="0"/>
              <a:t> (</a:t>
            </a:r>
            <a:r>
              <a:rPr lang="pl-PL" i="1" dirty="0"/>
              <a:t>duma z brata</a:t>
            </a:r>
            <a:r>
              <a:rPr lang="pl-PL" dirty="0"/>
              <a:t>), </a:t>
            </a:r>
          </a:p>
          <a:p>
            <a:r>
              <a:rPr lang="pl-PL" dirty="0">
                <a:solidFill>
                  <a:schemeClr val="tx2">
                    <a:lumMod val="50000"/>
                  </a:schemeClr>
                </a:solidFill>
              </a:rPr>
              <a:t>imiesłowy</a:t>
            </a:r>
            <a:r>
              <a:rPr lang="pl-PL" dirty="0"/>
              <a:t> – jako formy czasowników w tradycyjnych podejściach klasyfikacyjnych (</a:t>
            </a:r>
            <a:r>
              <a:rPr lang="pl-PL" i="1" dirty="0"/>
              <a:t>szukając zeszytu; szukający zeszytu</a:t>
            </a:r>
            <a:r>
              <a:rPr lang="pl-PL" dirty="0"/>
              <a:t>). </a:t>
            </a:r>
          </a:p>
          <a:p>
            <a:pPr marL="0" indent="0">
              <a:buNone/>
            </a:pPr>
            <a:r>
              <a:rPr lang="pl-PL" u="sng" dirty="0"/>
              <a:t>Członem podrzędnym </a:t>
            </a:r>
            <a:r>
              <a:rPr lang="pl-PL" dirty="0"/>
              <a:t>jest </a:t>
            </a:r>
            <a:r>
              <a:rPr lang="pl-PL" dirty="0">
                <a:solidFill>
                  <a:schemeClr val="tx2">
                    <a:lumMod val="50000"/>
                  </a:schemeClr>
                </a:solidFill>
              </a:rPr>
              <a:t>rzeczownik</a:t>
            </a:r>
            <a:r>
              <a:rPr lang="pl-PL" dirty="0"/>
              <a:t> lub </a:t>
            </a:r>
            <a:r>
              <a:rPr lang="pl-PL" dirty="0">
                <a:solidFill>
                  <a:schemeClr val="tx2">
                    <a:lumMod val="50000"/>
                  </a:schemeClr>
                </a:solidFill>
              </a:rPr>
              <a:t>zaimek</a:t>
            </a:r>
            <a:r>
              <a:rPr lang="pl-PL" dirty="0"/>
              <a:t> </a:t>
            </a:r>
            <a:r>
              <a:rPr lang="pl-PL" dirty="0">
                <a:solidFill>
                  <a:schemeClr val="tx2">
                    <a:lumMod val="50000"/>
                  </a:schemeClr>
                </a:solidFill>
              </a:rPr>
              <a:t>rzeczowny</a:t>
            </a:r>
            <a:r>
              <a:rPr lang="pl-PL" dirty="0"/>
              <a:t>.</a:t>
            </a:r>
          </a:p>
        </p:txBody>
      </p:sp>
      <p:pic>
        <p:nvPicPr>
          <p:cNvPr id="4" name="Obraz 3">
            <a:extLst>
              <a:ext uri="{FF2B5EF4-FFF2-40B4-BE49-F238E27FC236}">
                <a16:creationId xmlns:a16="http://schemas.microsoft.com/office/drawing/2014/main" id="{3D360DE5-E7FE-4633-B815-7C9D1A1FC15F}"/>
              </a:ext>
            </a:extLst>
          </p:cNvPr>
          <p:cNvPicPr>
            <a:picLocks noChangeAspect="1"/>
          </p:cNvPicPr>
          <p:nvPr/>
        </p:nvPicPr>
        <p:blipFill>
          <a:blip r:embed="rId2"/>
          <a:stretch>
            <a:fillRect/>
          </a:stretch>
        </p:blipFill>
        <p:spPr>
          <a:xfrm>
            <a:off x="9283956" y="-6791"/>
            <a:ext cx="2908044" cy="1103472"/>
          </a:xfrm>
          <a:prstGeom prst="rect">
            <a:avLst/>
          </a:prstGeom>
        </p:spPr>
      </p:pic>
      <p:pic>
        <p:nvPicPr>
          <p:cNvPr id="5" name="Obraz 4">
            <a:extLst>
              <a:ext uri="{FF2B5EF4-FFF2-40B4-BE49-F238E27FC236}">
                <a16:creationId xmlns:a16="http://schemas.microsoft.com/office/drawing/2014/main" id="{C59E19F2-DADC-42E7-A727-799051D8C11B}"/>
              </a:ext>
            </a:extLst>
          </p:cNvPr>
          <p:cNvPicPr>
            <a:picLocks noChangeAspect="1"/>
          </p:cNvPicPr>
          <p:nvPr/>
        </p:nvPicPr>
        <p:blipFill>
          <a:blip r:embed="rId3"/>
          <a:stretch>
            <a:fillRect/>
          </a:stretch>
        </p:blipFill>
        <p:spPr>
          <a:xfrm>
            <a:off x="10768296" y="1096681"/>
            <a:ext cx="1432684" cy="1347333"/>
          </a:xfrm>
          <a:prstGeom prst="rect">
            <a:avLst/>
          </a:prstGeom>
        </p:spPr>
      </p:pic>
    </p:spTree>
    <p:extLst>
      <p:ext uri="{BB962C8B-B14F-4D97-AF65-F5344CB8AC3E}">
        <p14:creationId xmlns:p14="http://schemas.microsoft.com/office/powerpoint/2010/main" val="36285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E25814-801D-4F2C-93F8-26AFFA79A353}"/>
              </a:ext>
            </a:extLst>
          </p:cNvPr>
          <p:cNvSpPr>
            <a:spLocks noGrp="1"/>
          </p:cNvSpPr>
          <p:nvPr>
            <p:ph type="title"/>
          </p:nvPr>
        </p:nvSpPr>
        <p:spPr/>
        <p:txBody>
          <a:bodyPr>
            <a:normAutofit fontScale="90000"/>
          </a:bodyPr>
          <a:lstStyle/>
          <a:p>
            <a:br>
              <a:rPr lang="pl-PL" dirty="0"/>
            </a:br>
            <a:r>
              <a:rPr lang="pl-PL" dirty="0"/>
              <a:t>Tytuł podrozdziału:</a:t>
            </a:r>
            <a:br>
              <a:rPr lang="pl-PL" dirty="0"/>
            </a:br>
            <a:r>
              <a:rPr lang="pl-PL" b="1" i="1" dirty="0"/>
              <a:t>Ryzykować co </a:t>
            </a:r>
            <a:r>
              <a:rPr lang="pl-PL" b="1" dirty="0"/>
              <a:t>czy</a:t>
            </a:r>
            <a:r>
              <a:rPr lang="pl-PL" b="1" i="1" dirty="0"/>
              <a:t> ryzykować czym? </a:t>
            </a:r>
            <a:r>
              <a:rPr lang="pl-PL" b="1" dirty="0"/>
              <a:t>Rekcja biernikowa</a:t>
            </a:r>
            <a:br>
              <a:rPr lang="pl-PL" dirty="0"/>
            </a:br>
            <a:br>
              <a:rPr lang="pl-PL" dirty="0"/>
            </a:br>
            <a:endParaRPr lang="pl-PL" dirty="0"/>
          </a:p>
        </p:txBody>
      </p:sp>
      <p:sp>
        <p:nvSpPr>
          <p:cNvPr id="3" name="Symbol zastępczy zawartości 2">
            <a:extLst>
              <a:ext uri="{FF2B5EF4-FFF2-40B4-BE49-F238E27FC236}">
                <a16:creationId xmlns:a16="http://schemas.microsoft.com/office/drawing/2014/main" id="{24A168FD-8A37-49AC-85E0-10ECFAB9A8E8}"/>
              </a:ext>
            </a:extLst>
          </p:cNvPr>
          <p:cNvSpPr>
            <a:spLocks noGrp="1"/>
          </p:cNvSpPr>
          <p:nvPr>
            <p:ph idx="1"/>
          </p:nvPr>
        </p:nvSpPr>
        <p:spPr>
          <a:xfrm>
            <a:off x="1012054" y="2254928"/>
            <a:ext cx="10218197" cy="4363187"/>
          </a:xfrm>
        </p:spPr>
        <p:txBody>
          <a:bodyPr>
            <a:normAutofit/>
          </a:bodyPr>
          <a:lstStyle/>
          <a:p>
            <a:pPr marL="0" indent="0">
              <a:buNone/>
            </a:pPr>
            <a:r>
              <a:rPr lang="pl-PL" dirty="0"/>
              <a:t>Struktura podrozdziału:</a:t>
            </a:r>
          </a:p>
          <a:p>
            <a:r>
              <a:rPr lang="pl-PL" dirty="0"/>
              <a:t>Wprowadzenie: osobliwości przypadka (biernika) w polszczyźnie</a:t>
            </a:r>
            <a:endParaRPr lang="uk-UA" dirty="0"/>
          </a:p>
          <a:p>
            <a:r>
              <a:rPr lang="pl-PL" dirty="0"/>
              <a:t>Przykłady odmiennej rekcji w języku polskim i ukraińskim (systematyzacja wg przypadków, w których, zamiast biernika, występują odstępstwa od normy w polszczyźnie Ukraińców)</a:t>
            </a:r>
          </a:p>
          <a:p>
            <a:r>
              <a:rPr lang="pl-PL" dirty="0"/>
              <a:t>Dodatkowe komentarze (osobliwości niektórych poszczególnych przykładów, wariantywność, uwagi o zmianach normatywnych)</a:t>
            </a:r>
          </a:p>
          <a:p>
            <a:r>
              <a:rPr lang="pl-PL" dirty="0"/>
              <a:t>Ćwiczenia</a:t>
            </a:r>
          </a:p>
          <a:p>
            <a:endParaRPr lang="pl-PL" dirty="0"/>
          </a:p>
        </p:txBody>
      </p:sp>
      <p:pic>
        <p:nvPicPr>
          <p:cNvPr id="4" name="Obraz 3">
            <a:extLst>
              <a:ext uri="{FF2B5EF4-FFF2-40B4-BE49-F238E27FC236}">
                <a16:creationId xmlns:a16="http://schemas.microsoft.com/office/drawing/2014/main" id="{BE52B873-989C-457A-8D26-C2652FF69286}"/>
              </a:ext>
            </a:extLst>
          </p:cNvPr>
          <p:cNvPicPr>
            <a:picLocks noChangeAspect="1"/>
          </p:cNvPicPr>
          <p:nvPr/>
        </p:nvPicPr>
        <p:blipFill>
          <a:blip r:embed="rId2"/>
          <a:stretch>
            <a:fillRect/>
          </a:stretch>
        </p:blipFill>
        <p:spPr>
          <a:xfrm>
            <a:off x="9283956" y="0"/>
            <a:ext cx="2908044" cy="1103472"/>
          </a:xfrm>
          <a:prstGeom prst="rect">
            <a:avLst/>
          </a:prstGeom>
        </p:spPr>
      </p:pic>
      <p:pic>
        <p:nvPicPr>
          <p:cNvPr id="5" name="Obraz 4">
            <a:extLst>
              <a:ext uri="{FF2B5EF4-FFF2-40B4-BE49-F238E27FC236}">
                <a16:creationId xmlns:a16="http://schemas.microsoft.com/office/drawing/2014/main" id="{ABCD1F9E-9298-460A-9E11-DD33CF2257BA}"/>
              </a:ext>
            </a:extLst>
          </p:cNvPr>
          <p:cNvPicPr>
            <a:picLocks noChangeAspect="1"/>
          </p:cNvPicPr>
          <p:nvPr/>
        </p:nvPicPr>
        <p:blipFill>
          <a:blip r:embed="rId3"/>
          <a:stretch>
            <a:fillRect/>
          </a:stretch>
        </p:blipFill>
        <p:spPr>
          <a:xfrm>
            <a:off x="10759316" y="1005534"/>
            <a:ext cx="1432684" cy="1347333"/>
          </a:xfrm>
          <a:prstGeom prst="rect">
            <a:avLst/>
          </a:prstGeom>
        </p:spPr>
      </p:pic>
    </p:spTree>
    <p:extLst>
      <p:ext uri="{BB962C8B-B14F-4D97-AF65-F5344CB8AC3E}">
        <p14:creationId xmlns:p14="http://schemas.microsoft.com/office/powerpoint/2010/main" val="2251288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95DA48-3C83-49B1-A3BE-5DD0C52964A4}"/>
              </a:ext>
            </a:extLst>
          </p:cNvPr>
          <p:cNvSpPr>
            <a:spLocks noGrp="1"/>
          </p:cNvSpPr>
          <p:nvPr>
            <p:ph type="title"/>
          </p:nvPr>
        </p:nvSpPr>
        <p:spPr/>
        <p:txBody>
          <a:bodyPr>
            <a:normAutofit fontScale="90000"/>
          </a:bodyPr>
          <a:lstStyle/>
          <a:p>
            <a:br>
              <a:rPr lang="pl-PL" dirty="0"/>
            </a:br>
            <a:r>
              <a:rPr lang="pl-PL" dirty="0"/>
              <a:t>Ukraińskie odpowiedniki w formie NARZĘDNIKA:</a:t>
            </a:r>
            <a:br>
              <a:rPr lang="pl-PL" dirty="0"/>
            </a:br>
            <a:endParaRPr lang="pl-PL" dirty="0"/>
          </a:p>
        </p:txBody>
      </p:sp>
      <p:sp>
        <p:nvSpPr>
          <p:cNvPr id="3" name="Symbol zastępczy zawartości 2">
            <a:extLst>
              <a:ext uri="{FF2B5EF4-FFF2-40B4-BE49-F238E27FC236}">
                <a16:creationId xmlns:a16="http://schemas.microsoft.com/office/drawing/2014/main" id="{DEA7E7A0-E34B-4773-B3B8-5DA1F81C01E7}"/>
              </a:ext>
            </a:extLst>
          </p:cNvPr>
          <p:cNvSpPr>
            <a:spLocks noGrp="1"/>
          </p:cNvSpPr>
          <p:nvPr>
            <p:ph idx="1"/>
          </p:nvPr>
        </p:nvSpPr>
        <p:spPr>
          <a:xfrm>
            <a:off x="1047564" y="2308195"/>
            <a:ext cx="10244831" cy="3741750"/>
          </a:xfrm>
        </p:spPr>
        <p:txBody>
          <a:bodyPr/>
          <a:lstStyle/>
          <a:p>
            <a:r>
              <a:rPr lang="pl-PL" dirty="0"/>
              <a:t>zawdzięczać co (życie) – </a:t>
            </a:r>
            <a:r>
              <a:rPr lang="uk-UA" dirty="0"/>
              <a:t>завдячувати чим (життям),</a:t>
            </a:r>
          </a:p>
          <a:p>
            <a:r>
              <a:rPr lang="pl-PL" dirty="0"/>
              <a:t>ryzykować co (majątek) – </a:t>
            </a:r>
            <a:r>
              <a:rPr lang="uk-UA" dirty="0"/>
              <a:t>ризикувати чим (майном),</a:t>
            </a:r>
          </a:p>
          <a:p>
            <a:r>
              <a:rPr lang="pl-PL" dirty="0"/>
              <a:t>podziwiać kogo (zwyciężczynię), co (pejzaże) – </a:t>
            </a:r>
            <a:r>
              <a:rPr lang="uk-UA" dirty="0"/>
              <a:t>захоплюватися ким (переможницею), захоплюватися / милуватися чим (пейзажами), </a:t>
            </a:r>
          </a:p>
          <a:p>
            <a:r>
              <a:rPr lang="pl-PL" dirty="0"/>
              <a:t>obserwować kogo (uczniów), co (manewry) – </a:t>
            </a:r>
            <a:r>
              <a:rPr lang="uk-UA" dirty="0"/>
              <a:t>спостерігати за ким (за учнями), за чим (за маневрами),</a:t>
            </a:r>
          </a:p>
          <a:p>
            <a:endParaRPr lang="pl-PL" dirty="0"/>
          </a:p>
        </p:txBody>
      </p:sp>
      <p:pic>
        <p:nvPicPr>
          <p:cNvPr id="4" name="Obraz 3">
            <a:extLst>
              <a:ext uri="{FF2B5EF4-FFF2-40B4-BE49-F238E27FC236}">
                <a16:creationId xmlns:a16="http://schemas.microsoft.com/office/drawing/2014/main" id="{8A65E24A-33AE-43DC-B94D-C6618D98714D}"/>
              </a:ext>
            </a:extLst>
          </p:cNvPr>
          <p:cNvPicPr>
            <a:picLocks noChangeAspect="1"/>
          </p:cNvPicPr>
          <p:nvPr/>
        </p:nvPicPr>
        <p:blipFill>
          <a:blip r:embed="rId2"/>
          <a:stretch>
            <a:fillRect/>
          </a:stretch>
        </p:blipFill>
        <p:spPr>
          <a:xfrm>
            <a:off x="9283956" y="-96755"/>
            <a:ext cx="2908044" cy="1103472"/>
          </a:xfrm>
          <a:prstGeom prst="rect">
            <a:avLst/>
          </a:prstGeom>
        </p:spPr>
      </p:pic>
      <p:pic>
        <p:nvPicPr>
          <p:cNvPr id="5" name="Obraz 4">
            <a:extLst>
              <a:ext uri="{FF2B5EF4-FFF2-40B4-BE49-F238E27FC236}">
                <a16:creationId xmlns:a16="http://schemas.microsoft.com/office/drawing/2014/main" id="{0CD046BB-FD93-435E-8CEA-1765D0EB4357}"/>
              </a:ext>
            </a:extLst>
          </p:cNvPr>
          <p:cNvPicPr>
            <a:picLocks noChangeAspect="1"/>
          </p:cNvPicPr>
          <p:nvPr/>
        </p:nvPicPr>
        <p:blipFill>
          <a:blip r:embed="rId3"/>
          <a:stretch>
            <a:fillRect/>
          </a:stretch>
        </p:blipFill>
        <p:spPr>
          <a:xfrm>
            <a:off x="10759316" y="1006717"/>
            <a:ext cx="1432684" cy="1347333"/>
          </a:xfrm>
          <a:prstGeom prst="rect">
            <a:avLst/>
          </a:prstGeom>
        </p:spPr>
      </p:pic>
    </p:spTree>
    <p:extLst>
      <p:ext uri="{BB962C8B-B14F-4D97-AF65-F5344CB8AC3E}">
        <p14:creationId xmlns:p14="http://schemas.microsoft.com/office/powerpoint/2010/main" val="4050168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84FCC6-7605-4D0D-BF77-63CF3799ED2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A816D327-AD33-4555-ABBF-CC793ABBB9CC}"/>
              </a:ext>
            </a:extLst>
          </p:cNvPr>
          <p:cNvSpPr>
            <a:spLocks noGrp="1"/>
          </p:cNvSpPr>
          <p:nvPr>
            <p:ph idx="1"/>
          </p:nvPr>
        </p:nvSpPr>
        <p:spPr>
          <a:xfrm>
            <a:off x="1029810" y="2467992"/>
            <a:ext cx="10111666" cy="3679606"/>
          </a:xfrm>
        </p:spPr>
        <p:txBody>
          <a:bodyPr/>
          <a:lstStyle/>
          <a:p>
            <a:r>
              <a:rPr lang="pl-PL" dirty="0"/>
              <a:t>śledzić kogo (podejrzanego), co (wydarzenia) –  </a:t>
            </a:r>
            <a:r>
              <a:rPr lang="uk-UA" dirty="0"/>
              <a:t>стежити за ким (за підозрюваним), за чим (за подіями),</a:t>
            </a:r>
          </a:p>
          <a:p>
            <a:r>
              <a:rPr lang="pl-PL" dirty="0"/>
              <a:t>kokietować kogo (dziewczynę) – </a:t>
            </a:r>
            <a:r>
              <a:rPr lang="uk-UA" dirty="0"/>
              <a:t>кокетувати з ким (з дівчиною), загравати з ким (з публікою),</a:t>
            </a:r>
          </a:p>
          <a:p>
            <a:r>
              <a:rPr lang="pl-PL" dirty="0"/>
              <a:t>lekceważyć kogo (przeciwnika), co (niebezpieczeństwo) – </a:t>
            </a:r>
            <a:r>
              <a:rPr lang="uk-UA" dirty="0"/>
              <a:t>легковажити ким (противником), чим (небезпекою) </a:t>
            </a:r>
            <a:r>
              <a:rPr lang="pl-PL" dirty="0">
                <a:solidFill>
                  <a:schemeClr val="bg2">
                    <a:lumMod val="50000"/>
                    <a:lumOff val="50000"/>
                  </a:schemeClr>
                </a:solidFill>
              </a:rPr>
              <a:t>ale i </a:t>
            </a:r>
            <a:r>
              <a:rPr lang="uk-UA" dirty="0">
                <a:solidFill>
                  <a:schemeClr val="bg2">
                    <a:lumMod val="50000"/>
                    <a:lumOff val="50000"/>
                  </a:schemeClr>
                </a:solidFill>
              </a:rPr>
              <a:t>кого, що </a:t>
            </a:r>
            <a:r>
              <a:rPr lang="pl-PL" dirty="0">
                <a:solidFill>
                  <a:schemeClr val="bg2">
                    <a:lumMod val="50000"/>
                    <a:lumOff val="50000"/>
                  </a:schemeClr>
                </a:solidFill>
              </a:rPr>
              <a:t>w niektórych kontekstach</a:t>
            </a:r>
            <a:r>
              <a:rPr lang="pl-PL" dirty="0"/>
              <a:t>,</a:t>
            </a:r>
          </a:p>
          <a:p>
            <a:endParaRPr lang="pl-PL" dirty="0"/>
          </a:p>
        </p:txBody>
      </p:sp>
      <p:pic>
        <p:nvPicPr>
          <p:cNvPr id="4" name="Obraz 3">
            <a:extLst>
              <a:ext uri="{FF2B5EF4-FFF2-40B4-BE49-F238E27FC236}">
                <a16:creationId xmlns:a16="http://schemas.microsoft.com/office/drawing/2014/main" id="{F8D24AC9-544B-4288-9D8D-31312CAD2588}"/>
              </a:ext>
            </a:extLst>
          </p:cNvPr>
          <p:cNvPicPr>
            <a:picLocks noChangeAspect="1"/>
          </p:cNvPicPr>
          <p:nvPr/>
        </p:nvPicPr>
        <p:blipFill>
          <a:blip r:embed="rId2"/>
          <a:stretch>
            <a:fillRect/>
          </a:stretch>
        </p:blipFill>
        <p:spPr>
          <a:xfrm>
            <a:off x="9283956" y="-35033"/>
            <a:ext cx="2908044" cy="1103472"/>
          </a:xfrm>
          <a:prstGeom prst="rect">
            <a:avLst/>
          </a:prstGeom>
        </p:spPr>
      </p:pic>
      <p:pic>
        <p:nvPicPr>
          <p:cNvPr id="5" name="Obraz 4">
            <a:extLst>
              <a:ext uri="{FF2B5EF4-FFF2-40B4-BE49-F238E27FC236}">
                <a16:creationId xmlns:a16="http://schemas.microsoft.com/office/drawing/2014/main" id="{D561EA2E-AFC0-4576-B63C-51A2559C75F3}"/>
              </a:ext>
            </a:extLst>
          </p:cNvPr>
          <p:cNvPicPr>
            <a:picLocks noChangeAspect="1"/>
          </p:cNvPicPr>
          <p:nvPr/>
        </p:nvPicPr>
        <p:blipFill>
          <a:blip r:embed="rId3"/>
          <a:stretch>
            <a:fillRect/>
          </a:stretch>
        </p:blipFill>
        <p:spPr>
          <a:xfrm>
            <a:off x="10759316" y="1068439"/>
            <a:ext cx="1432684" cy="1347333"/>
          </a:xfrm>
          <a:prstGeom prst="rect">
            <a:avLst/>
          </a:prstGeom>
        </p:spPr>
      </p:pic>
    </p:spTree>
    <p:extLst>
      <p:ext uri="{BB962C8B-B14F-4D97-AF65-F5344CB8AC3E}">
        <p14:creationId xmlns:p14="http://schemas.microsoft.com/office/powerpoint/2010/main" val="3602986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327</TotalTime>
  <Words>3371</Words>
  <Application>Microsoft Office PowerPoint</Application>
  <PresentationFormat>Panoramiczny</PresentationFormat>
  <Paragraphs>308</Paragraphs>
  <Slides>56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56</vt:i4>
      </vt:variant>
    </vt:vector>
  </HeadingPairs>
  <TitlesOfParts>
    <vt:vector size="61" baseType="lpstr">
      <vt:lpstr>Arial</vt:lpstr>
      <vt:lpstr>MS Shell Dlg 2</vt:lpstr>
      <vt:lpstr>Wingdings</vt:lpstr>
      <vt:lpstr>Wingdings 3</vt:lpstr>
      <vt:lpstr>Madison</vt:lpstr>
      <vt:lpstr>Керування знахідним відмінком у посібнику  з польського синтаксису для українців  Rekcja biernikowa  w poradniku z zakresu polskiej składni  dla Ukraińców  Алла Кравчук, ЛНУ імені Івана Франка   </vt:lpstr>
      <vt:lpstr>Prezentacja programu PowerPoint</vt:lpstr>
      <vt:lpstr>Prezentacja programu PowerPoint</vt:lpstr>
      <vt:lpstr>Pojęcie rekcji</vt:lpstr>
      <vt:lpstr>Prezentacja programu PowerPoint</vt:lpstr>
      <vt:lpstr>Prezentacja programu PowerPoint</vt:lpstr>
      <vt:lpstr> Tytuł podrozdziału: Ryzykować co czy ryzykować czym? Rekcja biernikowa  </vt:lpstr>
      <vt:lpstr> Ukraińskie odpowiedniki w formie NARZĘDNIKA: </vt:lpstr>
      <vt:lpstr>Prezentacja programu PowerPoint</vt:lpstr>
      <vt:lpstr>Prezentacja programu PowerPoint</vt:lpstr>
      <vt:lpstr>Prezentacja programu PowerPoint</vt:lpstr>
      <vt:lpstr> Ukraińskie odpowiedniki w formie CELOWNIKA:</vt:lpstr>
      <vt:lpstr> Ukraińskie odpowiedniki w formie MIEJSCOWNIKA:</vt:lpstr>
      <vt:lpstr> Ukraińskie odpowiedniki w formie DOPEŁNIACZA:</vt:lpstr>
      <vt:lpstr> BIERNIK w obu językach, ale różne PRZYIMKI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Dodatkowe komentarze</vt:lpstr>
      <vt:lpstr>Wątpliwości normatywne</vt:lpstr>
      <vt:lpstr>Ćwiczenia</vt:lpstr>
      <vt:lpstr>Prezentacja programu PowerPoint</vt:lpstr>
      <vt:lpstr>przez, po, za, między, od</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Керування знахідним відмінком у посібнику  з польського синтаксису для українців  Rekcja biernikowa w poradniku z polskiej składni dla Ukraińców  Алла Кравчук, ЛНУ імені Івана Франка   </dc:title>
  <dc:creator>U</dc:creator>
  <cp:lastModifiedBy>U</cp:lastModifiedBy>
  <cp:revision>44</cp:revision>
  <dcterms:created xsi:type="dcterms:W3CDTF">2024-02-01T17:39:14Z</dcterms:created>
  <dcterms:modified xsi:type="dcterms:W3CDTF">2024-02-05T14:21:37Z</dcterms:modified>
</cp:coreProperties>
</file>